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tags/tag3.xml" ContentType="application/vnd.openxmlformats-officedocument.presentationml.tags+xml"/>
  <Override PartName="/ppt/notesSlides/notesSlide52.xml" ContentType="application/vnd.openxmlformats-officedocument.presentationml.notesSlide+xml"/>
  <Override PartName="/ppt/tags/tag4.xml" ContentType="application/vnd.openxmlformats-officedocument.presentationml.tags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4"/>
  </p:notesMasterIdLst>
  <p:handoutMasterIdLst>
    <p:handoutMasterId r:id="rId85"/>
  </p:handoutMasterIdLst>
  <p:sldIdLst>
    <p:sldId id="1777" r:id="rId2"/>
    <p:sldId id="1505" r:id="rId3"/>
    <p:sldId id="1613" r:id="rId4"/>
    <p:sldId id="1590" r:id="rId5"/>
    <p:sldId id="1591" r:id="rId6"/>
    <p:sldId id="1575" r:id="rId7"/>
    <p:sldId id="1563" r:id="rId8"/>
    <p:sldId id="1508" r:id="rId9"/>
    <p:sldId id="1535" r:id="rId10"/>
    <p:sldId id="1594" r:id="rId11"/>
    <p:sldId id="1596" r:id="rId12"/>
    <p:sldId id="1595" r:id="rId13"/>
    <p:sldId id="1541" r:id="rId14"/>
    <p:sldId id="1597" r:id="rId15"/>
    <p:sldId id="1585" r:id="rId16"/>
    <p:sldId id="1584" r:id="rId17"/>
    <p:sldId id="1599" r:id="rId18"/>
    <p:sldId id="1601" r:id="rId19"/>
    <p:sldId id="1603" r:id="rId20"/>
    <p:sldId id="1598" r:id="rId21"/>
    <p:sldId id="1602" r:id="rId22"/>
    <p:sldId id="1604" r:id="rId23"/>
    <p:sldId id="1606" r:id="rId24"/>
    <p:sldId id="1607" r:id="rId25"/>
    <p:sldId id="1608" r:id="rId26"/>
    <p:sldId id="1609" r:id="rId27"/>
    <p:sldId id="1610" r:id="rId28"/>
    <p:sldId id="1611" r:id="rId29"/>
    <p:sldId id="1545" r:id="rId30"/>
    <p:sldId id="1616" r:id="rId31"/>
    <p:sldId id="1617" r:id="rId32"/>
    <p:sldId id="1619" r:id="rId33"/>
    <p:sldId id="1578" r:id="rId34"/>
    <p:sldId id="1618" r:id="rId35"/>
    <p:sldId id="1576" r:id="rId36"/>
    <p:sldId id="1620" r:id="rId37"/>
    <p:sldId id="1553" r:id="rId38"/>
    <p:sldId id="1622" r:id="rId39"/>
    <p:sldId id="1778" r:id="rId40"/>
    <p:sldId id="1779" r:id="rId41"/>
    <p:sldId id="1780" r:id="rId42"/>
    <p:sldId id="1623" r:id="rId43"/>
    <p:sldId id="1552" r:id="rId44"/>
    <p:sldId id="1624" r:id="rId45"/>
    <p:sldId id="1554" r:id="rId46"/>
    <p:sldId id="1555" r:id="rId47"/>
    <p:sldId id="1556" r:id="rId48"/>
    <p:sldId id="1781" r:id="rId49"/>
    <p:sldId id="1625" r:id="rId50"/>
    <p:sldId id="1512" r:id="rId51"/>
    <p:sldId id="1524" r:id="rId52"/>
    <p:sldId id="1527" r:id="rId53"/>
    <p:sldId id="1513" r:id="rId54"/>
    <p:sldId id="1514" r:id="rId55"/>
    <p:sldId id="1516" r:id="rId56"/>
    <p:sldId id="1520" r:id="rId57"/>
    <p:sldId id="1523" r:id="rId58"/>
    <p:sldId id="1646" r:id="rId59"/>
    <p:sldId id="1642" r:id="rId60"/>
    <p:sldId id="1643" r:id="rId61"/>
    <p:sldId id="1644" r:id="rId62"/>
    <p:sldId id="1217" r:id="rId63"/>
    <p:sldId id="1218" r:id="rId64"/>
    <p:sldId id="1219" r:id="rId65"/>
    <p:sldId id="1220" r:id="rId66"/>
    <p:sldId id="1221" r:id="rId67"/>
    <p:sldId id="1222" r:id="rId68"/>
    <p:sldId id="1223" r:id="rId69"/>
    <p:sldId id="1224" r:id="rId70"/>
    <p:sldId id="1226" r:id="rId71"/>
    <p:sldId id="1227" r:id="rId72"/>
    <p:sldId id="1228" r:id="rId73"/>
    <p:sldId id="978" r:id="rId74"/>
    <p:sldId id="1038" r:id="rId75"/>
    <p:sldId id="1040" r:id="rId76"/>
    <p:sldId id="1042" r:id="rId77"/>
    <p:sldId id="1039" r:id="rId78"/>
    <p:sldId id="1041" r:id="rId79"/>
    <p:sldId id="1037" r:id="rId80"/>
    <p:sldId id="1043" r:id="rId81"/>
    <p:sldId id="1044" r:id="rId82"/>
    <p:sldId id="1045" r:id="rId83"/>
  </p:sldIdLst>
  <p:sldSz cx="12192000" cy="6858000"/>
  <p:notesSz cx="7010400" cy="92964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太山 李" initials="太李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  <a:srgbClr val="3297D4"/>
    <a:srgbClr val="FF3499"/>
    <a:srgbClr val="009DEA"/>
    <a:srgbClr val="56A3E9"/>
    <a:srgbClr val="58A4E9"/>
    <a:srgbClr val="EAEFF8"/>
    <a:srgbClr val="B2D2DE"/>
    <a:srgbClr val="3D5BCC"/>
    <a:srgbClr val="5382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73" autoAdjust="0"/>
    <p:restoredTop sz="96122" autoAdjust="0"/>
  </p:normalViewPr>
  <p:slideViewPr>
    <p:cSldViewPr snapToGrid="0" snapToObjects="1">
      <p:cViewPr varScale="1">
        <p:scale>
          <a:sx n="123" d="100"/>
          <a:sy n="123" d="100"/>
        </p:scale>
        <p:origin x="584" y="184"/>
      </p:cViewPr>
      <p:guideLst/>
    </p:cSldViewPr>
  </p:slideViewPr>
  <p:outlineViewPr>
    <p:cViewPr>
      <p:scale>
        <a:sx n="33" d="100"/>
        <a:sy n="33" d="100"/>
      </p:scale>
      <p:origin x="0" y="-6368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56" d="100"/>
          <a:sy n="156" d="100"/>
        </p:scale>
        <p:origin x="3648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notesMaster" Target="notesMasters/notesMaster1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7C9A11-24F1-4BD6-AE3D-B8742966A0B8}" type="doc">
      <dgm:prSet loTypeId="urn:microsoft.com/office/officeart/2005/8/layout/process2" loCatId="process" qsTypeId="urn:microsoft.com/office/officeart/2005/8/quickstyle/simple1#1" qsCatId="simple" csTypeId="urn:microsoft.com/office/officeart/2005/8/colors/accent1_2#1" csCatId="accent1" phldr="1"/>
      <dgm:spPr/>
    </dgm:pt>
    <dgm:pt modelId="{7CC88175-ACC7-40FB-B100-CD1FA15CBD16}">
      <dgm:prSet phldrT="[文本]" custT="1"/>
      <dgm:spPr>
        <a:solidFill>
          <a:schemeClr val="accent4">
            <a:lumMod val="40000"/>
            <a:lumOff val="60000"/>
          </a:schemeClr>
        </a:solidFill>
        <a:ln>
          <a:noFill/>
        </a:ln>
      </dgm:spPr>
      <dgm:t>
        <a:bodyPr/>
        <a:lstStyle/>
        <a:p>
          <a:pPr algn="l"/>
          <a:r>
            <a:rPr lang="zh-CN" altLang="en-US" sz="1800" b="1" dirty="0">
              <a:solidFill>
                <a:schemeClr val="tx1"/>
              </a:solidFill>
            </a:rPr>
            <a:t>监督者对上一轮对话生成</a:t>
          </a:r>
          <a:r>
            <a:rPr lang="zh-CN" altLang="en-US" sz="1800" b="1" dirty="0">
              <a:solidFill>
                <a:schemeClr val="accent2">
                  <a:lumMod val="75000"/>
                </a:schemeClr>
              </a:solidFill>
            </a:rPr>
            <a:t>监督意见</a:t>
          </a:r>
        </a:p>
      </dgm:t>
    </dgm:pt>
    <dgm:pt modelId="{F4CCEFAF-6698-4FF8-9A60-F486FA4CDDDC}" type="parTrans" cxnId="{B701D78C-AEDB-4181-9F9F-EAEFF9CB0707}">
      <dgm:prSet/>
      <dgm:spPr/>
      <dgm:t>
        <a:bodyPr/>
        <a:lstStyle/>
        <a:p>
          <a:endParaRPr lang="zh-CN" altLang="en-US"/>
        </a:p>
      </dgm:t>
    </dgm:pt>
    <dgm:pt modelId="{6705056C-4622-43DC-B829-549AAB3CC056}" type="sibTrans" cxnId="{B701D78C-AEDB-4181-9F9F-EAEFF9CB0707}">
      <dgm:prSet/>
      <dgm:spPr>
        <a:solidFill>
          <a:srgbClr val="FFFFFF"/>
        </a:solidFill>
        <a:ln w="19050">
          <a:solidFill>
            <a:schemeClr val="tx1"/>
          </a:solidFill>
        </a:ln>
      </dgm:spPr>
      <dgm:t>
        <a:bodyPr/>
        <a:lstStyle/>
        <a:p>
          <a:endParaRPr lang="zh-CN" altLang="en-US"/>
        </a:p>
      </dgm:t>
    </dgm:pt>
    <dgm:pt modelId="{1BFC312C-2E85-404D-9C7B-7D14C99778EC}">
      <dgm:prSet phldrT="[文本]" custT="1"/>
      <dgm:spPr>
        <a:solidFill>
          <a:schemeClr val="accent4">
            <a:lumMod val="40000"/>
            <a:lumOff val="60000"/>
          </a:schemeClr>
        </a:solidFill>
        <a:ln>
          <a:noFill/>
        </a:ln>
      </dgm:spPr>
      <dgm:t>
        <a:bodyPr/>
        <a:lstStyle/>
        <a:p>
          <a:pPr algn="l"/>
          <a:endParaRPr lang="zh-CN" altLang="en-US" sz="1800" kern="1200" dirty="0">
            <a:solidFill>
              <a:prstClr val="black"/>
            </a:solidFill>
            <a:latin typeface="Calibri"/>
            <a:ea typeface="等线" panose="02010600030101010101" pitchFamily="2" charset="-122"/>
            <a:cs typeface="+mn-cs"/>
          </a:endParaRPr>
        </a:p>
      </dgm:t>
    </dgm:pt>
    <dgm:pt modelId="{742B000B-104E-46DD-B2F2-8C46C3A98478}" type="parTrans" cxnId="{E4B87A47-7848-4F5C-8B25-FAA57213D167}">
      <dgm:prSet/>
      <dgm:spPr/>
      <dgm:t>
        <a:bodyPr/>
        <a:lstStyle/>
        <a:p>
          <a:endParaRPr lang="zh-CN" altLang="en-US"/>
        </a:p>
      </dgm:t>
    </dgm:pt>
    <dgm:pt modelId="{24BD7476-63FB-4FAD-99F2-82171C030110}" type="sibTrans" cxnId="{E4B87A47-7848-4F5C-8B25-FAA57213D167}">
      <dgm:prSet/>
      <dgm:spPr>
        <a:noFill/>
        <a:ln w="19050">
          <a:solidFill>
            <a:schemeClr val="tx1"/>
          </a:solidFill>
        </a:ln>
      </dgm:spPr>
      <dgm:t>
        <a:bodyPr/>
        <a:lstStyle/>
        <a:p>
          <a:endParaRPr lang="zh-CN" altLang="en-US"/>
        </a:p>
      </dgm:t>
    </dgm:pt>
    <dgm:pt modelId="{6A48F1D3-56AB-4659-B2BA-A726F30FDF72}">
      <dgm:prSet phldrT="[文本]" phldr="1"/>
      <dgm:spPr>
        <a:solidFill>
          <a:schemeClr val="accent4">
            <a:lumMod val="40000"/>
            <a:lumOff val="60000"/>
          </a:schemeClr>
        </a:solidFill>
        <a:ln>
          <a:noFill/>
        </a:ln>
      </dgm:spPr>
      <dgm:t>
        <a:bodyPr/>
        <a:lstStyle/>
        <a:p>
          <a:endParaRPr lang="zh-CN" altLang="en-US" dirty="0"/>
        </a:p>
      </dgm:t>
    </dgm:pt>
    <dgm:pt modelId="{53EB2339-380C-4B68-A3F9-4BD148E061C9}" type="parTrans" cxnId="{27EBA0F7-7787-45CB-A370-B2CF1F84FDF8}">
      <dgm:prSet/>
      <dgm:spPr/>
      <dgm:t>
        <a:bodyPr/>
        <a:lstStyle/>
        <a:p>
          <a:endParaRPr lang="zh-CN" altLang="en-US"/>
        </a:p>
      </dgm:t>
    </dgm:pt>
    <dgm:pt modelId="{D25F2674-5751-4149-8B19-263F4FE247CB}" type="sibTrans" cxnId="{27EBA0F7-7787-45CB-A370-B2CF1F84FDF8}">
      <dgm:prSet/>
      <dgm:spPr/>
      <dgm:t>
        <a:bodyPr/>
        <a:lstStyle/>
        <a:p>
          <a:endParaRPr lang="zh-CN" altLang="en-US"/>
        </a:p>
      </dgm:t>
    </dgm:pt>
    <dgm:pt modelId="{E847BBD6-72D1-4DF4-A219-64520A515E78}" type="pres">
      <dgm:prSet presAssocID="{827C9A11-24F1-4BD6-AE3D-B8742966A0B8}" presName="linearFlow" presStyleCnt="0">
        <dgm:presLayoutVars>
          <dgm:resizeHandles val="exact"/>
        </dgm:presLayoutVars>
      </dgm:prSet>
      <dgm:spPr/>
    </dgm:pt>
    <dgm:pt modelId="{68CC8A41-1009-4943-AA1E-D8EDE63858E1}" type="pres">
      <dgm:prSet presAssocID="{7CC88175-ACC7-40FB-B100-CD1FA15CBD16}" presName="node" presStyleLbl="node1" presStyleIdx="0" presStyleCnt="3">
        <dgm:presLayoutVars>
          <dgm:bulletEnabled val="1"/>
        </dgm:presLayoutVars>
      </dgm:prSet>
      <dgm:spPr/>
    </dgm:pt>
    <dgm:pt modelId="{C256883B-B4FE-416C-A06B-641E4A4C44DF}" type="pres">
      <dgm:prSet presAssocID="{6705056C-4622-43DC-B829-549AAB3CC056}" presName="sibTrans" presStyleLbl="sibTrans2D1" presStyleIdx="0" presStyleCnt="2"/>
      <dgm:spPr/>
    </dgm:pt>
    <dgm:pt modelId="{5662B8C8-3E5A-4EBD-B0C8-28D3EDBCA8E6}" type="pres">
      <dgm:prSet presAssocID="{6705056C-4622-43DC-B829-549AAB3CC056}" presName="connectorText" presStyleLbl="sibTrans2D1" presStyleIdx="0" presStyleCnt="2"/>
      <dgm:spPr/>
    </dgm:pt>
    <dgm:pt modelId="{DEF0350E-4962-4BB0-8723-9A8FE48F790F}" type="pres">
      <dgm:prSet presAssocID="{1BFC312C-2E85-404D-9C7B-7D14C99778EC}" presName="node" presStyleLbl="node1" presStyleIdx="1" presStyleCnt="3" custScaleX="99989" custScaleY="130972">
        <dgm:presLayoutVars>
          <dgm:bulletEnabled val="1"/>
        </dgm:presLayoutVars>
      </dgm:prSet>
      <dgm:spPr/>
    </dgm:pt>
    <dgm:pt modelId="{E7F89B50-15B9-4ED9-8818-199603EC94CE}" type="pres">
      <dgm:prSet presAssocID="{24BD7476-63FB-4FAD-99F2-82171C030110}" presName="sibTrans" presStyleLbl="sibTrans2D1" presStyleIdx="1" presStyleCnt="2"/>
      <dgm:spPr/>
    </dgm:pt>
    <dgm:pt modelId="{96F5AA45-2035-4D89-887A-6A3C7BE46FBB}" type="pres">
      <dgm:prSet presAssocID="{24BD7476-63FB-4FAD-99F2-82171C030110}" presName="connectorText" presStyleLbl="sibTrans2D1" presStyleIdx="1" presStyleCnt="2"/>
      <dgm:spPr/>
    </dgm:pt>
    <dgm:pt modelId="{BFD73B90-18C8-4E9B-A123-32A73B3DA1AD}" type="pres">
      <dgm:prSet presAssocID="{6A48F1D3-56AB-4659-B2BA-A726F30FDF72}" presName="node" presStyleLbl="node1" presStyleIdx="2" presStyleCnt="3" custScaleY="128472" custLinFactNeighborX="1098" custLinFactNeighborY="40483">
        <dgm:presLayoutVars>
          <dgm:bulletEnabled val="1"/>
        </dgm:presLayoutVars>
      </dgm:prSet>
      <dgm:spPr/>
    </dgm:pt>
  </dgm:ptLst>
  <dgm:cxnLst>
    <dgm:cxn modelId="{E4B87A47-7848-4F5C-8B25-FAA57213D167}" srcId="{827C9A11-24F1-4BD6-AE3D-B8742966A0B8}" destId="{1BFC312C-2E85-404D-9C7B-7D14C99778EC}" srcOrd="1" destOrd="0" parTransId="{742B000B-104E-46DD-B2F2-8C46C3A98478}" sibTransId="{24BD7476-63FB-4FAD-99F2-82171C030110}"/>
    <dgm:cxn modelId="{F3F60455-86D2-43FF-BF47-93E421BF10EC}" type="presOf" srcId="{6705056C-4622-43DC-B829-549AAB3CC056}" destId="{5662B8C8-3E5A-4EBD-B0C8-28D3EDBCA8E6}" srcOrd="1" destOrd="0" presId="urn:microsoft.com/office/officeart/2005/8/layout/process2"/>
    <dgm:cxn modelId="{B9FE0083-4FAF-414E-87DA-EB0AA2613ECF}" type="presOf" srcId="{24BD7476-63FB-4FAD-99F2-82171C030110}" destId="{96F5AA45-2035-4D89-887A-6A3C7BE46FBB}" srcOrd="1" destOrd="0" presId="urn:microsoft.com/office/officeart/2005/8/layout/process2"/>
    <dgm:cxn modelId="{B701D78C-AEDB-4181-9F9F-EAEFF9CB0707}" srcId="{827C9A11-24F1-4BD6-AE3D-B8742966A0B8}" destId="{7CC88175-ACC7-40FB-B100-CD1FA15CBD16}" srcOrd="0" destOrd="0" parTransId="{F4CCEFAF-6698-4FF8-9A60-F486FA4CDDDC}" sibTransId="{6705056C-4622-43DC-B829-549AAB3CC056}"/>
    <dgm:cxn modelId="{B94C8496-F918-4DD3-A796-741196BF85E4}" type="presOf" srcId="{6A48F1D3-56AB-4659-B2BA-A726F30FDF72}" destId="{BFD73B90-18C8-4E9B-A123-32A73B3DA1AD}" srcOrd="0" destOrd="0" presId="urn:microsoft.com/office/officeart/2005/8/layout/process2"/>
    <dgm:cxn modelId="{2B1201AA-68D4-4F25-BC7A-DD66F94BD6B0}" type="presOf" srcId="{7CC88175-ACC7-40FB-B100-CD1FA15CBD16}" destId="{68CC8A41-1009-4943-AA1E-D8EDE63858E1}" srcOrd="0" destOrd="0" presId="urn:microsoft.com/office/officeart/2005/8/layout/process2"/>
    <dgm:cxn modelId="{B70B98BD-E2F0-48A9-BD69-72808D7C5D63}" type="presOf" srcId="{1BFC312C-2E85-404D-9C7B-7D14C99778EC}" destId="{DEF0350E-4962-4BB0-8723-9A8FE48F790F}" srcOrd="0" destOrd="0" presId="urn:microsoft.com/office/officeart/2005/8/layout/process2"/>
    <dgm:cxn modelId="{558831CB-2788-408A-B6FD-AC7628C79C93}" type="presOf" srcId="{24BD7476-63FB-4FAD-99F2-82171C030110}" destId="{E7F89B50-15B9-4ED9-8818-199603EC94CE}" srcOrd="0" destOrd="0" presId="urn:microsoft.com/office/officeart/2005/8/layout/process2"/>
    <dgm:cxn modelId="{8E907BE8-CEED-49F9-B5D1-6B3FFC93B1F9}" type="presOf" srcId="{6705056C-4622-43DC-B829-549AAB3CC056}" destId="{C256883B-B4FE-416C-A06B-641E4A4C44DF}" srcOrd="0" destOrd="0" presId="urn:microsoft.com/office/officeart/2005/8/layout/process2"/>
    <dgm:cxn modelId="{27EBA0F7-7787-45CB-A370-B2CF1F84FDF8}" srcId="{827C9A11-24F1-4BD6-AE3D-B8742966A0B8}" destId="{6A48F1D3-56AB-4659-B2BA-A726F30FDF72}" srcOrd="2" destOrd="0" parTransId="{53EB2339-380C-4B68-A3F9-4BD148E061C9}" sibTransId="{D25F2674-5751-4149-8B19-263F4FE247CB}"/>
    <dgm:cxn modelId="{C318CCF9-CD6F-4D87-827E-951F367B46BF}" type="presOf" srcId="{827C9A11-24F1-4BD6-AE3D-B8742966A0B8}" destId="{E847BBD6-72D1-4DF4-A219-64520A515E78}" srcOrd="0" destOrd="0" presId="urn:microsoft.com/office/officeart/2005/8/layout/process2"/>
    <dgm:cxn modelId="{80D2E14A-65C0-4998-B883-95CAF26D404A}" type="presParOf" srcId="{E847BBD6-72D1-4DF4-A219-64520A515E78}" destId="{68CC8A41-1009-4943-AA1E-D8EDE63858E1}" srcOrd="0" destOrd="0" presId="urn:microsoft.com/office/officeart/2005/8/layout/process2"/>
    <dgm:cxn modelId="{6D84C7C1-DE2E-40D9-9556-D775D9E12B01}" type="presParOf" srcId="{E847BBD6-72D1-4DF4-A219-64520A515E78}" destId="{C256883B-B4FE-416C-A06B-641E4A4C44DF}" srcOrd="1" destOrd="0" presId="urn:microsoft.com/office/officeart/2005/8/layout/process2"/>
    <dgm:cxn modelId="{366A2F3D-C0B9-4410-86B5-5372AB6D9EDA}" type="presParOf" srcId="{C256883B-B4FE-416C-A06B-641E4A4C44DF}" destId="{5662B8C8-3E5A-4EBD-B0C8-28D3EDBCA8E6}" srcOrd="0" destOrd="0" presId="urn:microsoft.com/office/officeart/2005/8/layout/process2"/>
    <dgm:cxn modelId="{396AA38E-FC5B-4B32-BA71-C34681652145}" type="presParOf" srcId="{E847BBD6-72D1-4DF4-A219-64520A515E78}" destId="{DEF0350E-4962-4BB0-8723-9A8FE48F790F}" srcOrd="2" destOrd="0" presId="urn:microsoft.com/office/officeart/2005/8/layout/process2"/>
    <dgm:cxn modelId="{A52AFD06-0420-49F7-860D-5AC78C7F12BD}" type="presParOf" srcId="{E847BBD6-72D1-4DF4-A219-64520A515E78}" destId="{E7F89B50-15B9-4ED9-8818-199603EC94CE}" srcOrd="3" destOrd="0" presId="urn:microsoft.com/office/officeart/2005/8/layout/process2"/>
    <dgm:cxn modelId="{2BFFEACC-6A6A-4B73-8D66-09BE5B4C267C}" type="presParOf" srcId="{E7F89B50-15B9-4ED9-8818-199603EC94CE}" destId="{96F5AA45-2035-4D89-887A-6A3C7BE46FBB}" srcOrd="0" destOrd="0" presId="urn:microsoft.com/office/officeart/2005/8/layout/process2"/>
    <dgm:cxn modelId="{42EEF8FF-AE72-44D8-80FA-1C7F4149D83B}" type="presParOf" srcId="{E847BBD6-72D1-4DF4-A219-64520A515E78}" destId="{BFD73B90-18C8-4E9B-A123-32A73B3DA1AD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CC8A41-1009-4943-AA1E-D8EDE63858E1}">
      <dsp:nvSpPr>
        <dsp:cNvPr id="0" name=""/>
        <dsp:cNvSpPr/>
      </dsp:nvSpPr>
      <dsp:spPr>
        <a:xfrm>
          <a:off x="1428474" y="1404"/>
          <a:ext cx="1914486" cy="1063603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solidFill>
                <a:schemeClr val="tx1"/>
              </a:solidFill>
            </a:rPr>
            <a:t>监督者对上一轮对话生成</a:t>
          </a:r>
          <a:r>
            <a:rPr lang="zh-CN" altLang="en-US" sz="1800" b="1" kern="1200" dirty="0">
              <a:solidFill>
                <a:schemeClr val="accent2">
                  <a:lumMod val="75000"/>
                </a:schemeClr>
              </a:solidFill>
            </a:rPr>
            <a:t>监督意见</a:t>
          </a:r>
        </a:p>
      </dsp:txBody>
      <dsp:txXfrm>
        <a:off x="1459626" y="32556"/>
        <a:ext cx="1852182" cy="1001299"/>
      </dsp:txXfrm>
    </dsp:sp>
    <dsp:sp modelId="{C256883B-B4FE-416C-A06B-641E4A4C44DF}">
      <dsp:nvSpPr>
        <dsp:cNvPr id="0" name=""/>
        <dsp:cNvSpPr/>
      </dsp:nvSpPr>
      <dsp:spPr>
        <a:xfrm rot="5400000">
          <a:off x="2186291" y="1091598"/>
          <a:ext cx="398851" cy="478621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000" kern="1200"/>
        </a:p>
      </dsp:txBody>
      <dsp:txXfrm rot="-5400000">
        <a:off x="2242131" y="1131483"/>
        <a:ext cx="287173" cy="279196"/>
      </dsp:txXfrm>
    </dsp:sp>
    <dsp:sp modelId="{DEF0350E-4962-4BB0-8723-9A8FE48F790F}">
      <dsp:nvSpPr>
        <dsp:cNvPr id="0" name=""/>
        <dsp:cNvSpPr/>
      </dsp:nvSpPr>
      <dsp:spPr>
        <a:xfrm>
          <a:off x="1428579" y="1596810"/>
          <a:ext cx="1914275" cy="1393022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800" kern="1200" dirty="0">
            <a:solidFill>
              <a:prstClr val="black"/>
            </a:solidFill>
            <a:latin typeface="Calibri"/>
            <a:ea typeface="等线" panose="02010600030101010101" pitchFamily="2" charset="-122"/>
            <a:cs typeface="+mn-cs"/>
          </a:endParaRPr>
        </a:p>
      </dsp:txBody>
      <dsp:txXfrm>
        <a:off x="1469379" y="1637610"/>
        <a:ext cx="1832675" cy="1311422"/>
      </dsp:txXfrm>
    </dsp:sp>
    <dsp:sp modelId="{E7F89B50-15B9-4ED9-8818-199603EC94CE}">
      <dsp:nvSpPr>
        <dsp:cNvPr id="0" name=""/>
        <dsp:cNvSpPr/>
      </dsp:nvSpPr>
      <dsp:spPr>
        <a:xfrm rot="5362224">
          <a:off x="2196336" y="3017125"/>
          <a:ext cx="399929" cy="478621"/>
        </a:xfrm>
        <a:prstGeom prst="rightArrow">
          <a:avLst>
            <a:gd name="adj1" fmla="val 60000"/>
            <a:gd name="adj2" fmla="val 50000"/>
          </a:avLst>
        </a:prstGeom>
        <a:noFill/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000" kern="1200"/>
        </a:p>
      </dsp:txBody>
      <dsp:txXfrm rot="-5400000">
        <a:off x="2252055" y="3056474"/>
        <a:ext cx="287173" cy="279950"/>
      </dsp:txXfrm>
    </dsp:sp>
    <dsp:sp modelId="{BFD73B90-18C8-4E9B-A123-32A73B3DA1AD}">
      <dsp:nvSpPr>
        <dsp:cNvPr id="0" name=""/>
        <dsp:cNvSpPr/>
      </dsp:nvSpPr>
      <dsp:spPr>
        <a:xfrm>
          <a:off x="1449495" y="3523039"/>
          <a:ext cx="1914486" cy="1366432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4800" kern="1200" dirty="0"/>
        </a:p>
      </dsp:txBody>
      <dsp:txXfrm>
        <a:off x="1489516" y="3563060"/>
        <a:ext cx="1834444" cy="12863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8319" cy="467346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Calibri" charset="0"/>
                <a:ea typeface="宋体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970885" y="1"/>
            <a:ext cx="3038319" cy="467346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Calibri" charset="0"/>
                <a:ea typeface="宋体" charset="-122"/>
              </a:defRPr>
            </a:lvl1pPr>
          </a:lstStyle>
          <a:p>
            <a:pPr>
              <a:defRPr/>
            </a:pPr>
            <a:fld id="{3F9281BA-B67C-5743-8025-9BEB758B63F5}" type="datetimeFigureOut">
              <a:rPr lang="en-US"/>
              <a:t>5/8/25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829055"/>
            <a:ext cx="3038319" cy="46734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Calibri" charset="0"/>
                <a:ea typeface="宋体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970885" y="8829055"/>
            <a:ext cx="3038319" cy="46734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Calibri" charset="0"/>
                <a:ea typeface="宋体" charset="-122"/>
              </a:defRPr>
            </a:lvl1pPr>
          </a:lstStyle>
          <a:p>
            <a:pPr>
              <a:defRPr/>
            </a:pPr>
            <a:fld id="{1A7E15B0-ED6C-A94A-99A3-B6126EEB9A3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jpeg>
</file>

<file path=ppt/media/image48.jpe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eg>
</file>

<file path=ppt/media/image65.jpeg>
</file>

<file path=ppt/media/image66.png>
</file>

<file path=ppt/media/image660.png>
</file>

<file path=ppt/media/image67.jpe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jpeg>
</file>

<file path=ppt/media/image80.png>
</file>

<file path=ppt/media/image81.jpeg>
</file>

<file path=ppt/media/image81.png>
</file>

<file path=ppt/media/image82.jpeg>
</file>

<file path=ppt/media/image82.png>
</file>

<file path=ppt/media/image83.jpeg>
</file>

<file path=ppt/media/image84.png>
</file>

<file path=ppt/media/image85.jpeg>
</file>

<file path=ppt/media/image86.png>
</file>

<file path=ppt/media/image87.png>
</file>

<file path=ppt/media/image88.png>
</file>

<file path=ppt/media/image89.jpeg>
</file>

<file path=ppt/media/image9.jpeg>
</file>

<file path=ppt/media/image90.png>
</file>

<file path=ppt/media/image91.jpeg>
</file>

<file path=ppt/media/image92.png>
</file>

<file path=ppt/media/image93.png>
</file>

<file path=ppt/media/image94.GIF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8319" cy="467346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885" y="1"/>
            <a:ext cx="3038319" cy="467346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0320BCF-4A64-924D-BBED-62490E38D1F3}" type="datetimeFigureOut">
              <a:rPr lang="zh-CN" altLang="en-US"/>
              <a:t>2025/5/8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519" y="4473472"/>
            <a:ext cx="5607362" cy="366087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  <a:endParaRPr lang="zh-CN" alt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055"/>
            <a:ext cx="3038319" cy="46734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885" y="8829055"/>
            <a:ext cx="3038319" cy="46734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99A835D0-8F7F-D848-919E-ABF6C3BA945A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zh-CN" sz="1800" kern="100" dirty="0">
              <a:effectLst/>
              <a:latin typeface="等线" panose="02010600030101010101" pitchFamily="2" charset="-122"/>
              <a:ea typeface="+mn-ea"/>
              <a:cs typeface="Times New Roman" panose="0202050305040509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在上海宝山区，公园里 迎来盛花期的樱花，美 不胜收，这片樱花的海 洋吸引人们徜徉其中、 驻足拍照。在陕西西安， 这条两公里长的道路两 旁，数百棵樱花树竞相 绽放，延绵成一片花海， 市民和车辆从中经过， 享受着古城春天这抹浪 漫的色彩。在河北沧州， 梨花盛开，雪白的梨花 令人陶醉，众多游客前 来感受春日美景。以上 描述中地点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every step, we sample 8 task instructions from this pool as in-context examples.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every step, we sample 8 task instructions from this pool as in-context examples.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 every step, we sample 8 task instructions from this pool as in-context examples.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 every step, we sample 8 task instructions from this pool as in-context examples.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every step, we sample 8 task instructions from this pool as in-context examples.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从三大类交互场景构造数据，分别是“关于世界的问题”、“创作与生成”和“材料的辅助”。这三类场景试图涵盖人类与 </a:t>
            </a:r>
            <a:r>
              <a:rPr lang="en-US" altLang="zh-CN" dirty="0"/>
              <a:t>AI </a:t>
            </a:r>
            <a:r>
              <a:rPr lang="zh-CN" altLang="en-US" dirty="0"/>
              <a:t>助手之间的广泛交互。设计的目标是生成涵盖不同任务类型的多轮对话。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数据生成采用两个语言模型，分别扮演用户和 </a:t>
            </a:r>
            <a:r>
              <a:rPr lang="en-US" altLang="zh-CN" dirty="0"/>
              <a:t>AI </a:t>
            </a:r>
            <a:r>
              <a:rPr lang="zh-CN" altLang="en-US" dirty="0"/>
              <a:t>助手的角色。这种迭代提示的方式允许模型自动生成问题和响应，从而形成对话。在对话生成过程中，精心设计了提示词，以便模拟人类用户的行为。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A7FA90-4422-7E20-251F-226A8F47A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7A2D8D-AD75-936F-018D-67B9E73EE7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270364-B0A1-7CC1-CF42-8910BE4928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CBC7E0-9599-7845-FB26-B18CFCCCEF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608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1AF56-9719-FCFD-EEFF-E82E492C9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46CE10-9E8A-EAE9-DAAD-2DBB240DEF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CCF861-B023-8D01-CE59-9DEC23D687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6FD39-C926-62F2-839C-C94B9E4B75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9186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AEF5C4-D1FC-B266-1CAF-1A79B63C9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210580-9D44-67F2-E156-222B37AC74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7CB3D8-B354-81D8-61F3-183095AD4E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D3367-85A8-11A8-5837-C49F8F5E92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944351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42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44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45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46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47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4025F-8451-9244-ACE2-D59105694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30C1634-76EE-5DB2-5900-ECC3B8A897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447D3F8-87B9-0E8B-05A6-B214D4D995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1C2C24B-6F5A-9360-DA3F-865427988A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3504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49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58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59</a:t>
            </a:fld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60</a:t>
            </a:fld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61</a:t>
            </a:fld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62</a:t>
            </a:fld>
            <a:endParaRPr 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63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64</a:t>
            </a:fld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65</a:t>
            </a:fld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66</a:t>
            </a:fld>
            <a:endParaRPr 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67</a:t>
            </a:fld>
            <a:endParaRPr 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68</a:t>
            </a:fld>
            <a:endParaRPr 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69</a:t>
            </a:fld>
            <a:endParaRPr 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70</a:t>
            </a:fld>
            <a:endParaRPr 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71</a:t>
            </a:fld>
            <a:endParaRPr 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电子病历</a:t>
            </a:r>
            <a:r>
              <a:rPr lang="en-US" altLang="zh-CN" dirty="0"/>
              <a:t>-</a:t>
            </a:r>
            <a:r>
              <a:rPr lang="zh-CN" altLang="en-US" dirty="0"/>
              <a:t>特征抽取</a:t>
            </a:r>
            <a:r>
              <a:rPr lang="en-US" altLang="zh-CN" dirty="0"/>
              <a:t>-</a:t>
            </a:r>
            <a:r>
              <a:rPr lang="zh-CN" altLang="en-US" dirty="0"/>
              <a:t>分类</a:t>
            </a:r>
            <a:r>
              <a:rPr lang="en-US" altLang="zh-CN" dirty="0"/>
              <a:t>-</a:t>
            </a:r>
            <a:r>
              <a:rPr lang="zh-CN" altLang="en-US" dirty="0"/>
              <a:t>结果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72</a:t>
            </a:fld>
            <a:endParaRPr 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73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74</a:t>
            </a:fld>
            <a:endParaRPr 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75</a:t>
            </a:fld>
            <a:endParaRPr 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76</a:t>
            </a:fld>
            <a:endParaRPr 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77</a:t>
            </a:fld>
            <a:endParaRPr 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78</a:t>
            </a:fld>
            <a:endParaRPr 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80</a:t>
            </a:fld>
            <a:endParaRPr 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81</a:t>
            </a:fld>
            <a:endParaRPr 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A896C-8D0E-B04D-A9C9-1CE68DE33085}" type="slidenum">
              <a:rPr lang="en-US" smtClean="0"/>
              <a:t>82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A835D0-8F7F-D848-919E-ABF6C3BA945A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0208" y="258810"/>
            <a:ext cx="9647721" cy="4233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10" name="Round Single Corner Rectangle 23"/>
          <p:cNvSpPr/>
          <p:nvPr userDrawn="1"/>
        </p:nvSpPr>
        <p:spPr>
          <a:xfrm>
            <a:off x="0" y="2593976"/>
            <a:ext cx="3767667" cy="1179513"/>
          </a:xfrm>
          <a:prstGeom prst="round1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11" name="Round Diagonal Corner Rectangle 22"/>
          <p:cNvSpPr/>
          <p:nvPr userDrawn="1"/>
        </p:nvSpPr>
        <p:spPr>
          <a:xfrm>
            <a:off x="3767667" y="2593976"/>
            <a:ext cx="8424333" cy="1179513"/>
          </a:xfrm>
          <a:prstGeom prst="round2DiagRect">
            <a:avLst/>
          </a:prstGeom>
          <a:solidFill>
            <a:srgbClr val="0092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12" name="TextBox 24"/>
          <p:cNvSpPr txBox="1"/>
          <p:nvPr userDrawn="1"/>
        </p:nvSpPr>
        <p:spPr>
          <a:xfrm>
            <a:off x="274320" y="3059668"/>
            <a:ext cx="3357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zh-CN" altLang="en-US" sz="180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复旦大学智能复杂体系实验室</a:t>
            </a:r>
            <a:endParaRPr kumimoji="1" lang="zh-CN" altLang="en-US" sz="1000" b="1" dirty="0">
              <a:solidFill>
                <a:srgbClr val="0070C0"/>
              </a:solidFill>
              <a:latin typeface="DengXian" charset="-122"/>
              <a:ea typeface="DengXian" charset="-122"/>
              <a:cs typeface="DengXian" charset="-122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3901441" y="2825325"/>
            <a:ext cx="8155092" cy="654473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lnSpc>
                <a:spcPct val="110000"/>
              </a:lnSpc>
              <a:defRPr sz="3000" b="0" i="0">
                <a:solidFill>
                  <a:schemeClr val="bg1"/>
                </a:solidFill>
                <a:latin typeface="DengXian" charset="-122"/>
                <a:ea typeface="DengXian" charset="-122"/>
                <a:cs typeface="DengXian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14" name="Picture 13" descr="Logo, icon&#10;&#10;Description automatically generate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18076"/>
            <a:ext cx="1080000" cy="1080000"/>
          </a:xfrm>
          <a:prstGeom prst="rect">
            <a:avLst/>
          </a:prstGeom>
        </p:spPr>
      </p:pic>
      <p:pic>
        <p:nvPicPr>
          <p:cNvPr id="18" name="Picture 4" descr="C:\Users\Administrator\Desktop\元素\复旦ppt921-1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884" y="487368"/>
            <a:ext cx="9901768" cy="395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/>
          <p:nvPr userDrawn="1"/>
        </p:nvSpPr>
        <p:spPr>
          <a:xfrm>
            <a:off x="8229603" y="4746625"/>
            <a:ext cx="3960284" cy="100488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1350"/>
          </a:p>
        </p:txBody>
      </p:sp>
      <p:pic>
        <p:nvPicPr>
          <p:cNvPr id="6" name="Picture 2" descr="C:\Users\Administrator\Desktop\元素\复旦ppt921-1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0" t="18172" b="12833"/>
          <a:stretch>
            <a:fillRect/>
          </a:stretch>
        </p:blipFill>
        <p:spPr bwMode="auto">
          <a:xfrm>
            <a:off x="8229601" y="4864100"/>
            <a:ext cx="3981451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C:\Users\Administrator\Desktop\元素\复旦ppt921-1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3" t="18387" b="13615"/>
          <a:stretch>
            <a:fillRect/>
          </a:stretch>
        </p:blipFill>
        <p:spPr bwMode="auto">
          <a:xfrm>
            <a:off x="960967" y="2381250"/>
            <a:ext cx="10439400" cy="98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6" descr="C:\Users\Administrator\Desktop\元素\复旦ppt921-1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884" y="487368"/>
            <a:ext cx="9901768" cy="395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9"/>
          <p:cNvSpPr txBox="1"/>
          <p:nvPr userDrawn="1"/>
        </p:nvSpPr>
        <p:spPr>
          <a:xfrm>
            <a:off x="8375651" y="5024438"/>
            <a:ext cx="2349500" cy="4003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zh-CN" altLang="en-US" sz="13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复旦大学大数据学院</a:t>
            </a:r>
            <a:endParaRPr kumimoji="1" lang="en-US" altLang="zh-CN" sz="1350" b="1" dirty="0">
              <a:solidFill>
                <a:srgbClr val="0070C0"/>
              </a:solidFill>
              <a:latin typeface="DengXian" charset="-122"/>
              <a:ea typeface="DengXian" charset="-122"/>
              <a:cs typeface="DengXian" charset="-122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6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School</a:t>
            </a:r>
            <a:r>
              <a:rPr kumimoji="1" lang="zh-CN" altLang="en-US" sz="6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 </a:t>
            </a:r>
            <a:r>
              <a:rPr kumimoji="1" lang="en-US" altLang="zh-CN" sz="6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of</a:t>
            </a:r>
            <a:r>
              <a:rPr kumimoji="1" lang="zh-CN" altLang="en-US" sz="6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 </a:t>
            </a:r>
            <a:r>
              <a:rPr kumimoji="1" lang="en-US" altLang="zh-CN" sz="6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Data</a:t>
            </a:r>
            <a:r>
              <a:rPr kumimoji="1" lang="zh-CN" altLang="en-US" sz="6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 </a:t>
            </a:r>
            <a:r>
              <a:rPr kumimoji="1" lang="en-US" altLang="zh-CN" sz="6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Science,</a:t>
            </a:r>
            <a:r>
              <a:rPr kumimoji="1" lang="zh-CN" altLang="en-US" sz="6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 </a:t>
            </a:r>
            <a:r>
              <a:rPr kumimoji="1" lang="en-US" altLang="zh-CN" sz="6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Fudan</a:t>
            </a:r>
            <a:r>
              <a:rPr kumimoji="1" lang="zh-CN" altLang="en-US" sz="6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 </a:t>
            </a:r>
            <a:r>
              <a:rPr kumimoji="1" lang="en-US" altLang="zh-CN" sz="650" b="1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University</a:t>
            </a:r>
            <a:endParaRPr kumimoji="1" lang="zh-CN" altLang="en-US" sz="650" b="1" dirty="0">
              <a:solidFill>
                <a:srgbClr val="0070C0"/>
              </a:solidFill>
              <a:latin typeface="DengXian" charset="-122"/>
              <a:ea typeface="DengXian" charset="-122"/>
              <a:cs typeface="DengXian" charset="-122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961430" y="2506384"/>
            <a:ext cx="10438673" cy="740216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lnSpc>
                <a:spcPct val="110000"/>
              </a:lnSpc>
              <a:defRPr sz="4000" b="0" i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2" name="文本占位符 2"/>
          <p:cNvSpPr>
            <a:spLocks noGrp="1"/>
          </p:cNvSpPr>
          <p:nvPr>
            <p:ph type="body" idx="10" hasCustomPrompt="1"/>
          </p:nvPr>
        </p:nvSpPr>
        <p:spPr>
          <a:xfrm>
            <a:off x="10743957" y="5015784"/>
            <a:ext cx="1343856" cy="4148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100">
                <a:solidFill>
                  <a:schemeClr val="bg1">
                    <a:lumMod val="85000"/>
                  </a:schemeClr>
                </a:solidFill>
                <a:latin typeface="DengXian" charset="-122"/>
                <a:ea typeface="DengXian" charset="-122"/>
                <a:cs typeface="DengXian" charset="-122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0208" y="258810"/>
            <a:ext cx="9647721" cy="4233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584" y="1808168"/>
            <a:ext cx="2178051" cy="504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5"/>
          <p:cNvSpPr>
            <a:spLocks noChangeArrowheads="1"/>
          </p:cNvSpPr>
          <p:nvPr userDrawn="1"/>
        </p:nvSpPr>
        <p:spPr bwMode="auto">
          <a:xfrm>
            <a:off x="-10584" y="0"/>
            <a:ext cx="2178051" cy="6858000"/>
          </a:xfrm>
          <a:prstGeom prst="rect">
            <a:avLst/>
          </a:prstGeom>
          <a:solidFill>
            <a:srgbClr val="0092DC">
              <a:alpha val="80000"/>
            </a:srgb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9pPr>
          </a:lstStyle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4000">
              <a:solidFill>
                <a:srgbClr val="FFFFFF"/>
              </a:solidFill>
              <a:latin typeface="DengXian" charset="-122"/>
              <a:ea typeface="DengXian" charset="-122"/>
              <a:cs typeface="DengXian" charset="-122"/>
            </a:endParaRPr>
          </a:p>
        </p:txBody>
      </p:sp>
      <p:grpSp>
        <p:nvGrpSpPr>
          <p:cNvPr id="4" name="组合 2"/>
          <p:cNvGrpSpPr/>
          <p:nvPr userDrawn="1"/>
        </p:nvGrpSpPr>
        <p:grpSpPr bwMode="auto">
          <a:xfrm>
            <a:off x="1606551" y="2087568"/>
            <a:ext cx="1104900" cy="828675"/>
            <a:chOff x="0" y="0"/>
            <a:chExt cx="828000" cy="828000"/>
          </a:xfrm>
        </p:grpSpPr>
        <p:sp>
          <p:nvSpPr>
            <p:cNvPr id="5" name="椭圆 8"/>
            <p:cNvSpPr>
              <a:spLocks noChangeAspect="1"/>
            </p:cNvSpPr>
            <p:nvPr/>
          </p:nvSpPr>
          <p:spPr bwMode="auto">
            <a:xfrm>
              <a:off x="0" y="0"/>
              <a:ext cx="828000" cy="828000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accent1"/>
              </a:solidFill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endParaRPr>
            </a:p>
          </p:txBody>
        </p:sp>
        <p:sp>
          <p:nvSpPr>
            <p:cNvPr id="6" name="文本框 12"/>
            <p:cNvSpPr txBox="1">
              <a:spLocks noChangeArrowheads="1"/>
            </p:cNvSpPr>
            <p:nvPr/>
          </p:nvSpPr>
          <p:spPr bwMode="auto">
            <a:xfrm>
              <a:off x="77724" y="157034"/>
              <a:ext cx="672552" cy="5227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dirty="0">
                  <a:solidFill>
                    <a:srgbClr val="0070C0"/>
                  </a:solidFill>
                  <a:latin typeface="DengXian" charset="-122"/>
                  <a:ea typeface="DengXian" charset="-122"/>
                  <a:cs typeface="DengXian" charset="-122"/>
                </a:rPr>
                <a:t>2</a:t>
              </a:r>
              <a:endParaRPr lang="zh-CN" altLang="en-US" sz="2800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endParaRPr>
            </a:p>
          </p:txBody>
        </p:sp>
      </p:grpSp>
      <p:grpSp>
        <p:nvGrpSpPr>
          <p:cNvPr id="7" name="组合 2"/>
          <p:cNvGrpSpPr/>
          <p:nvPr userDrawn="1"/>
        </p:nvGrpSpPr>
        <p:grpSpPr bwMode="auto">
          <a:xfrm>
            <a:off x="1608667" y="3198818"/>
            <a:ext cx="1104900" cy="828675"/>
            <a:chOff x="0" y="0"/>
            <a:chExt cx="828000" cy="828000"/>
          </a:xfrm>
        </p:grpSpPr>
        <p:sp>
          <p:nvSpPr>
            <p:cNvPr id="8" name="椭圆 8"/>
            <p:cNvSpPr>
              <a:spLocks noChangeAspect="1"/>
            </p:cNvSpPr>
            <p:nvPr/>
          </p:nvSpPr>
          <p:spPr bwMode="auto">
            <a:xfrm>
              <a:off x="0" y="0"/>
              <a:ext cx="828000" cy="828000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accent1"/>
              </a:solidFill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endParaRPr>
            </a:p>
          </p:txBody>
        </p:sp>
        <p:sp>
          <p:nvSpPr>
            <p:cNvPr id="9" name="文本框 12"/>
            <p:cNvSpPr txBox="1">
              <a:spLocks noChangeArrowheads="1"/>
            </p:cNvSpPr>
            <p:nvPr/>
          </p:nvSpPr>
          <p:spPr bwMode="auto">
            <a:xfrm>
              <a:off x="77725" y="157034"/>
              <a:ext cx="672552" cy="5227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280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742950" indent="-285750">
                <a:defRPr>
                  <a:latin typeface="Calibri" charset="0"/>
                  <a:ea typeface="宋体" pitchFamily="2" charset="-122"/>
                </a:defRPr>
              </a:lvl2pPr>
              <a:lvl3pPr marL="1143000" indent="-228600">
                <a:defRPr>
                  <a:latin typeface="Calibri" charset="0"/>
                  <a:ea typeface="宋体" pitchFamily="2" charset="-122"/>
                </a:defRPr>
              </a:lvl3pPr>
              <a:lvl4pPr marL="1600200" indent="-228600">
                <a:defRPr>
                  <a:latin typeface="Calibri" charset="0"/>
                  <a:ea typeface="宋体" pitchFamily="2" charset="-122"/>
                </a:defRPr>
              </a:lvl4pPr>
              <a:lvl5pPr marL="2057400" indent="-228600">
                <a:defRPr>
                  <a:latin typeface="Calibri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latin typeface="Calibri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latin typeface="Calibri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latin typeface="Calibri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latin typeface="Calibri" charset="0"/>
                  <a:ea typeface="宋体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dirty="0">
                  <a:latin typeface="DengXian" charset="-122"/>
                  <a:ea typeface="DengXian" charset="-122"/>
                  <a:cs typeface="DengXian" charset="-122"/>
                </a:rPr>
                <a:t>3</a:t>
              </a:r>
              <a:endParaRPr lang="zh-CN" altLang="en-US" sz="2800" dirty="0">
                <a:latin typeface="DengXian" charset="-122"/>
                <a:ea typeface="DengXian" charset="-122"/>
                <a:cs typeface="DengXian" charset="-122"/>
              </a:endParaRPr>
            </a:p>
          </p:txBody>
        </p:sp>
      </p:grpSp>
      <p:grpSp>
        <p:nvGrpSpPr>
          <p:cNvPr id="10" name="组合 2"/>
          <p:cNvGrpSpPr/>
          <p:nvPr userDrawn="1"/>
        </p:nvGrpSpPr>
        <p:grpSpPr bwMode="auto">
          <a:xfrm>
            <a:off x="1610787" y="4311655"/>
            <a:ext cx="1104900" cy="828675"/>
            <a:chOff x="0" y="0"/>
            <a:chExt cx="828000" cy="828000"/>
          </a:xfrm>
        </p:grpSpPr>
        <p:sp>
          <p:nvSpPr>
            <p:cNvPr id="11" name="椭圆 8"/>
            <p:cNvSpPr>
              <a:spLocks noChangeAspect="1"/>
            </p:cNvSpPr>
            <p:nvPr/>
          </p:nvSpPr>
          <p:spPr bwMode="auto">
            <a:xfrm>
              <a:off x="0" y="0"/>
              <a:ext cx="828000" cy="828000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accent1"/>
              </a:solidFill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endParaRPr>
            </a:p>
          </p:txBody>
        </p:sp>
        <p:sp>
          <p:nvSpPr>
            <p:cNvPr id="12" name="文本框 12"/>
            <p:cNvSpPr txBox="1">
              <a:spLocks noChangeArrowheads="1"/>
            </p:cNvSpPr>
            <p:nvPr/>
          </p:nvSpPr>
          <p:spPr bwMode="auto">
            <a:xfrm>
              <a:off x="77724" y="157035"/>
              <a:ext cx="672552" cy="5227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dirty="0">
                  <a:solidFill>
                    <a:srgbClr val="0070C0"/>
                  </a:solidFill>
                  <a:latin typeface="DengXian" charset="-122"/>
                  <a:ea typeface="DengXian" charset="-122"/>
                  <a:cs typeface="DengXian" charset="-122"/>
                </a:rPr>
                <a:t>4</a:t>
              </a:r>
              <a:endParaRPr lang="zh-CN" altLang="en-US" sz="2800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endParaRPr>
            </a:p>
          </p:txBody>
        </p:sp>
      </p:grpSp>
      <p:grpSp>
        <p:nvGrpSpPr>
          <p:cNvPr id="13" name="组合 2"/>
          <p:cNvGrpSpPr/>
          <p:nvPr userDrawn="1"/>
        </p:nvGrpSpPr>
        <p:grpSpPr bwMode="auto">
          <a:xfrm>
            <a:off x="1602319" y="979493"/>
            <a:ext cx="1104900" cy="828675"/>
            <a:chOff x="0" y="0"/>
            <a:chExt cx="828000" cy="828000"/>
          </a:xfrm>
        </p:grpSpPr>
        <p:sp>
          <p:nvSpPr>
            <p:cNvPr id="14" name="椭圆 8"/>
            <p:cNvSpPr>
              <a:spLocks noChangeAspect="1"/>
            </p:cNvSpPr>
            <p:nvPr/>
          </p:nvSpPr>
          <p:spPr bwMode="auto">
            <a:xfrm>
              <a:off x="0" y="0"/>
              <a:ext cx="828000" cy="828000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accent1"/>
              </a:solidFill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endParaRPr>
            </a:p>
          </p:txBody>
        </p:sp>
        <p:sp>
          <p:nvSpPr>
            <p:cNvPr id="15" name="文本框 12"/>
            <p:cNvSpPr txBox="1">
              <a:spLocks noChangeArrowheads="1"/>
            </p:cNvSpPr>
            <p:nvPr/>
          </p:nvSpPr>
          <p:spPr bwMode="auto">
            <a:xfrm>
              <a:off x="77724" y="157034"/>
              <a:ext cx="672552" cy="5227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dirty="0">
                  <a:solidFill>
                    <a:srgbClr val="0070C0"/>
                  </a:solidFill>
                  <a:latin typeface="DengXian" charset="-122"/>
                  <a:ea typeface="DengXian" charset="-122"/>
                  <a:cs typeface="DengXian" charset="-122"/>
                </a:rPr>
                <a:t>1</a:t>
              </a:r>
              <a:endParaRPr lang="zh-CN" altLang="en-US" sz="2800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endParaRPr>
            </a:p>
          </p:txBody>
        </p:sp>
      </p:grpSp>
      <p:grpSp>
        <p:nvGrpSpPr>
          <p:cNvPr id="16" name="组合 2"/>
          <p:cNvGrpSpPr/>
          <p:nvPr userDrawn="1"/>
        </p:nvGrpSpPr>
        <p:grpSpPr bwMode="auto">
          <a:xfrm>
            <a:off x="1608667" y="5459418"/>
            <a:ext cx="1104900" cy="828675"/>
            <a:chOff x="0" y="0"/>
            <a:chExt cx="828000" cy="828000"/>
          </a:xfrm>
        </p:grpSpPr>
        <p:sp>
          <p:nvSpPr>
            <p:cNvPr id="17" name="椭圆 8"/>
            <p:cNvSpPr>
              <a:spLocks noChangeAspect="1"/>
            </p:cNvSpPr>
            <p:nvPr/>
          </p:nvSpPr>
          <p:spPr bwMode="auto">
            <a:xfrm>
              <a:off x="0" y="0"/>
              <a:ext cx="828000" cy="828000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accent1"/>
              </a:solidFill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endParaRPr>
            </a:p>
          </p:txBody>
        </p:sp>
        <p:sp>
          <p:nvSpPr>
            <p:cNvPr id="18" name="文本框 12"/>
            <p:cNvSpPr txBox="1">
              <a:spLocks noChangeArrowheads="1"/>
            </p:cNvSpPr>
            <p:nvPr/>
          </p:nvSpPr>
          <p:spPr bwMode="auto">
            <a:xfrm>
              <a:off x="77725" y="157034"/>
              <a:ext cx="672552" cy="5227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charset="0"/>
                  <a:ea typeface="宋体" pitchFamily="2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dirty="0">
                  <a:solidFill>
                    <a:srgbClr val="0070C0"/>
                  </a:solidFill>
                  <a:latin typeface="DengXian" charset="-122"/>
                  <a:ea typeface="DengXian" charset="-122"/>
                  <a:cs typeface="DengXian" charset="-122"/>
                </a:rPr>
                <a:t>5</a:t>
              </a:r>
              <a:endParaRPr lang="zh-CN" altLang="en-US" sz="2800" dirty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endParaRPr>
            </a:p>
          </p:txBody>
        </p:sp>
      </p:grpSp>
      <p:sp>
        <p:nvSpPr>
          <p:cNvPr id="19" name="Title 2"/>
          <p:cNvSpPr txBox="1"/>
          <p:nvPr userDrawn="1"/>
        </p:nvSpPr>
        <p:spPr>
          <a:xfrm>
            <a:off x="2108203" y="84138"/>
            <a:ext cx="825500" cy="760412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DengXian" charset="-122"/>
                <a:ea typeface="DengXian" charset="-122"/>
                <a:cs typeface="DengXian" charset="-122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kumimoji="1" lang="zh-CN" altLang="en-US" sz="4000" dirty="0">
                <a:solidFill>
                  <a:srgbClr val="0070C0"/>
                </a:solidFill>
              </a:rPr>
              <a:t>纲</a:t>
            </a:r>
          </a:p>
        </p:txBody>
      </p:sp>
      <p:sp>
        <p:nvSpPr>
          <p:cNvPr id="20" name="Title 2"/>
          <p:cNvSpPr txBox="1"/>
          <p:nvPr userDrawn="1"/>
        </p:nvSpPr>
        <p:spPr>
          <a:xfrm>
            <a:off x="1314451" y="88900"/>
            <a:ext cx="827616" cy="762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DengXian" charset="-122"/>
                <a:ea typeface="DengXian" charset="-122"/>
                <a:cs typeface="DengXian" charset="-122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kumimoji="1" lang="zh-CN" altLang="en-US" sz="4000" dirty="0"/>
              <a:t>大</a:t>
            </a:r>
          </a:p>
        </p:txBody>
      </p:sp>
      <p:sp>
        <p:nvSpPr>
          <p:cNvPr id="21" name="Oval 2"/>
          <p:cNvSpPr>
            <a:spLocks noChangeAspect="1"/>
          </p:cNvSpPr>
          <p:nvPr userDrawn="1"/>
        </p:nvSpPr>
        <p:spPr>
          <a:xfrm>
            <a:off x="1955803" y="736605"/>
            <a:ext cx="122767" cy="920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22" name="Oval 33"/>
          <p:cNvSpPr>
            <a:spLocks noChangeAspect="1"/>
          </p:cNvSpPr>
          <p:nvPr userDrawn="1"/>
        </p:nvSpPr>
        <p:spPr>
          <a:xfrm>
            <a:off x="1502837" y="736605"/>
            <a:ext cx="122767" cy="920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23" name="Oval 34"/>
          <p:cNvSpPr>
            <a:spLocks noChangeAspect="1"/>
          </p:cNvSpPr>
          <p:nvPr userDrawn="1"/>
        </p:nvSpPr>
        <p:spPr>
          <a:xfrm>
            <a:off x="2254254" y="739780"/>
            <a:ext cx="122767" cy="920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24" name="Oval 35"/>
          <p:cNvSpPr>
            <a:spLocks noChangeAspect="1"/>
          </p:cNvSpPr>
          <p:nvPr userDrawn="1"/>
        </p:nvSpPr>
        <p:spPr>
          <a:xfrm>
            <a:off x="2702987" y="736605"/>
            <a:ext cx="122767" cy="920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25" name="Oval 37"/>
          <p:cNvSpPr>
            <a:spLocks noChangeAspect="1"/>
          </p:cNvSpPr>
          <p:nvPr userDrawn="1"/>
        </p:nvSpPr>
        <p:spPr>
          <a:xfrm>
            <a:off x="2472269" y="739780"/>
            <a:ext cx="120651" cy="920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26" name="Oval 38"/>
          <p:cNvSpPr>
            <a:spLocks noChangeAspect="1"/>
          </p:cNvSpPr>
          <p:nvPr userDrawn="1"/>
        </p:nvSpPr>
        <p:spPr>
          <a:xfrm>
            <a:off x="1725088" y="739780"/>
            <a:ext cx="120649" cy="920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pic>
        <p:nvPicPr>
          <p:cNvPr id="27" name="Picture 4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1054" y="201613"/>
            <a:ext cx="975783" cy="73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Users\Administrator\Desktop\元素\复旦ppt921-1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6" t="12134"/>
          <a:stretch>
            <a:fillRect/>
          </a:stretch>
        </p:blipFill>
        <p:spPr bwMode="auto">
          <a:xfrm>
            <a:off x="0" y="2697163"/>
            <a:ext cx="12192000" cy="1096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010198" y="2822905"/>
            <a:ext cx="10438673" cy="740216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lnSpc>
                <a:spcPct val="110000"/>
              </a:lnSpc>
              <a:defRPr sz="4000" b="0" i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C:\Users\Administrator\Desktop\元素\复旦ppt921-14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584" y="411163"/>
            <a:ext cx="12202584" cy="144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7193" y="6751"/>
            <a:ext cx="8970107" cy="4833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DengXian" charset="-122"/>
                <a:ea typeface="DengXian" charset="-122"/>
                <a:cs typeface="DengXian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4" name="Picture 3" descr="Logo, icon&#10;&#10;Description automatically generated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7572" y="15625"/>
            <a:ext cx="474428" cy="4744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cknowledg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29"/>
          <p:cNvSpPr>
            <a:spLocks noChangeArrowheads="1"/>
          </p:cNvSpPr>
          <p:nvPr userDrawn="1"/>
        </p:nvSpPr>
        <p:spPr bwMode="auto">
          <a:xfrm>
            <a:off x="-6348" y="3732213"/>
            <a:ext cx="12198351" cy="361950"/>
          </a:xfrm>
          <a:prstGeom prst="rect">
            <a:avLst/>
          </a:prstGeom>
          <a:solidFill>
            <a:srgbClr val="0092DC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9pPr>
          </a:lstStyle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rgbClr val="FFFFFF"/>
                </a:solidFill>
                <a:latin typeface="DengXian" charset="-122"/>
                <a:ea typeface="DengXian" charset="-122"/>
                <a:cs typeface="DengXian" charset="-122"/>
              </a:rPr>
              <a:t>Thanks</a:t>
            </a:r>
            <a:r>
              <a:rPr lang="zh-CN" altLang="en-US" dirty="0">
                <a:solidFill>
                  <a:srgbClr val="FFFFFF"/>
                </a:solidFill>
                <a:latin typeface="DengXian" charset="-122"/>
                <a:ea typeface="DengXian" charset="-122"/>
                <a:cs typeface="DengXian" charset="-122"/>
              </a:rPr>
              <a:t> </a:t>
            </a:r>
            <a:r>
              <a:rPr lang="en-US" altLang="zh-CN" dirty="0">
                <a:solidFill>
                  <a:srgbClr val="FFFFFF"/>
                </a:solidFill>
                <a:latin typeface="DengXian" charset="-122"/>
                <a:ea typeface="DengXian" charset="-122"/>
                <a:cs typeface="DengXian" charset="-122"/>
              </a:rPr>
              <a:t>for</a:t>
            </a:r>
            <a:r>
              <a:rPr lang="zh-CN" altLang="en-US" dirty="0">
                <a:solidFill>
                  <a:srgbClr val="FFFFFF"/>
                </a:solidFill>
                <a:latin typeface="DengXian" charset="-122"/>
                <a:ea typeface="DengXian" charset="-122"/>
                <a:cs typeface="DengXian" charset="-122"/>
              </a:rPr>
              <a:t> </a:t>
            </a:r>
            <a:r>
              <a:rPr lang="en-US" altLang="zh-CN" dirty="0">
                <a:solidFill>
                  <a:srgbClr val="FFFFFF"/>
                </a:solidFill>
                <a:latin typeface="DengXian" charset="-122"/>
                <a:ea typeface="DengXian" charset="-122"/>
                <a:cs typeface="DengXian" charset="-122"/>
              </a:rPr>
              <a:t>your</a:t>
            </a:r>
            <a:r>
              <a:rPr lang="zh-CN" altLang="en-US" dirty="0">
                <a:solidFill>
                  <a:srgbClr val="FFFFFF"/>
                </a:solidFill>
                <a:latin typeface="DengXian" charset="-122"/>
                <a:ea typeface="DengXian" charset="-122"/>
                <a:cs typeface="DengXian" charset="-122"/>
              </a:rPr>
              <a:t> </a:t>
            </a:r>
            <a:r>
              <a:rPr lang="en-US" altLang="zh-CN" dirty="0">
                <a:solidFill>
                  <a:srgbClr val="FFFFFF"/>
                </a:solidFill>
                <a:latin typeface="DengXian" charset="-122"/>
                <a:ea typeface="DengXian" charset="-122"/>
                <a:cs typeface="DengXian" charset="-122"/>
              </a:rPr>
              <a:t>attention!	</a:t>
            </a:r>
            <a:endParaRPr lang="zh-CN" altLang="en-US" dirty="0">
              <a:solidFill>
                <a:srgbClr val="FFFFFF"/>
              </a:solidFill>
              <a:latin typeface="DengXian" charset="-122"/>
              <a:ea typeface="DengXian" charset="-122"/>
              <a:cs typeface="DengXian" charset="-122"/>
            </a:endParaRPr>
          </a:p>
        </p:txBody>
      </p:sp>
      <p:sp>
        <p:nvSpPr>
          <p:cNvPr id="3" name="矩形 3"/>
          <p:cNvSpPr>
            <a:spLocks noChangeArrowheads="1"/>
          </p:cNvSpPr>
          <p:nvPr userDrawn="1"/>
        </p:nvSpPr>
        <p:spPr bwMode="auto">
          <a:xfrm>
            <a:off x="-6348" y="2705105"/>
            <a:ext cx="12198351" cy="950913"/>
          </a:xfrm>
          <a:prstGeom prst="rect">
            <a:avLst/>
          </a:prstGeom>
          <a:solidFill>
            <a:srgbClr val="0092DC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itchFamily="2" charset="-122"/>
              </a:defRPr>
            </a:lvl9pPr>
          </a:lstStyle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dirty="0">
                <a:solidFill>
                  <a:srgbClr val="FFFFFF"/>
                </a:solidFill>
                <a:latin typeface="DengXian" charset="-122"/>
                <a:ea typeface="DengXian" charset="-122"/>
                <a:cs typeface="DengXian" charset="-122"/>
              </a:rPr>
              <a:t>感谢各位聆听！</a:t>
            </a:r>
          </a:p>
        </p:txBody>
      </p:sp>
      <p:sp>
        <p:nvSpPr>
          <p:cNvPr id="4" name="Oval 10"/>
          <p:cNvSpPr/>
          <p:nvPr userDrawn="1"/>
        </p:nvSpPr>
        <p:spPr>
          <a:xfrm>
            <a:off x="294217" y="2708275"/>
            <a:ext cx="1828800" cy="1371600"/>
          </a:xfrm>
          <a:prstGeom prst="ellipse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1350"/>
          </a:p>
        </p:txBody>
      </p:sp>
      <p:grpSp>
        <p:nvGrpSpPr>
          <p:cNvPr id="5" name="组合 3"/>
          <p:cNvGrpSpPr>
            <a:grpSpLocks noChangeAspect="1"/>
          </p:cNvGrpSpPr>
          <p:nvPr userDrawn="1"/>
        </p:nvGrpSpPr>
        <p:grpSpPr bwMode="auto">
          <a:xfrm>
            <a:off x="385233" y="2768600"/>
            <a:ext cx="1644651" cy="1238250"/>
            <a:chOff x="7084178" y="3411664"/>
            <a:chExt cx="1404000" cy="1404001"/>
          </a:xfrm>
        </p:grpSpPr>
        <p:sp>
          <p:nvSpPr>
            <p:cNvPr id="6" name="椭圆 2"/>
            <p:cNvSpPr/>
            <p:nvPr/>
          </p:nvSpPr>
          <p:spPr>
            <a:xfrm>
              <a:off x="7084178" y="3411664"/>
              <a:ext cx="1404000" cy="1404001"/>
            </a:xfrm>
            <a:prstGeom prst="ellipse">
              <a:avLst/>
            </a:prstGeom>
            <a:solidFill>
              <a:srgbClr val="0092DC"/>
            </a:solidFill>
            <a:ln>
              <a:solidFill>
                <a:srgbClr val="0092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7" name="椭圆 14"/>
            <p:cNvSpPr/>
            <p:nvPr userDrawn="1"/>
          </p:nvSpPr>
          <p:spPr>
            <a:xfrm>
              <a:off x="7214278" y="3528665"/>
              <a:ext cx="1160061" cy="1150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</p:grpSp>
      <p:pic>
        <p:nvPicPr>
          <p:cNvPr id="8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687" y="2884493"/>
            <a:ext cx="1316567" cy="98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Logo, icon&#10;&#10;Description automatically generate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1506" y="370710"/>
            <a:ext cx="800493" cy="800493"/>
          </a:xfrm>
          <a:prstGeom prst="rect">
            <a:avLst/>
          </a:prstGeom>
        </p:spPr>
      </p:pic>
      <p:sp>
        <p:nvSpPr>
          <p:cNvPr id="12" name="矩形 6"/>
          <p:cNvSpPr/>
          <p:nvPr userDrawn="1"/>
        </p:nvSpPr>
        <p:spPr>
          <a:xfrm>
            <a:off x="0" y="7"/>
            <a:ext cx="4038600" cy="159657"/>
          </a:xfrm>
          <a:prstGeom prst="rect">
            <a:avLst/>
          </a:prstGeom>
          <a:solidFill>
            <a:srgbClr val="005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ea typeface="微软雅黑" panose="020B0503020204020204" pitchFamily="34" charset="-122"/>
            </a:endParaRPr>
          </a:p>
        </p:txBody>
      </p:sp>
      <p:sp>
        <p:nvSpPr>
          <p:cNvPr id="13" name="矩形 7"/>
          <p:cNvSpPr/>
          <p:nvPr userDrawn="1"/>
        </p:nvSpPr>
        <p:spPr>
          <a:xfrm>
            <a:off x="4038600" y="7"/>
            <a:ext cx="4114800" cy="159657"/>
          </a:xfrm>
          <a:prstGeom prst="rect">
            <a:avLst/>
          </a:prstGeom>
          <a:solidFill>
            <a:srgbClr val="007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ea typeface="微软雅黑" panose="020B0503020204020204" pitchFamily="34" charset="-122"/>
            </a:endParaRPr>
          </a:p>
        </p:txBody>
      </p:sp>
      <p:sp>
        <p:nvSpPr>
          <p:cNvPr id="14" name="矩形 8"/>
          <p:cNvSpPr/>
          <p:nvPr userDrawn="1"/>
        </p:nvSpPr>
        <p:spPr>
          <a:xfrm>
            <a:off x="8153400" y="7"/>
            <a:ext cx="4038600" cy="159657"/>
          </a:xfrm>
          <a:prstGeom prst="rect">
            <a:avLst/>
          </a:prstGeom>
          <a:solidFill>
            <a:srgbClr val="00A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ea typeface="微软雅黑" panose="020B0503020204020204" pitchFamily="34" charset="-122"/>
            </a:endParaRPr>
          </a:p>
        </p:txBody>
      </p:sp>
      <p:sp>
        <p:nvSpPr>
          <p:cNvPr id="15" name="矩形 9"/>
          <p:cNvSpPr/>
          <p:nvPr userDrawn="1"/>
        </p:nvSpPr>
        <p:spPr>
          <a:xfrm>
            <a:off x="0" y="159664"/>
            <a:ext cx="12192000" cy="20546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ea typeface="微软雅黑" panose="020B0503020204020204" pitchFamily="34" charset="-122"/>
            </a:endParaRPr>
          </a:p>
        </p:txBody>
      </p:sp>
      <p:sp>
        <p:nvSpPr>
          <p:cNvPr id="16" name="标题 1"/>
          <p:cNvSpPr txBox="1"/>
          <p:nvPr userDrawn="1"/>
        </p:nvSpPr>
        <p:spPr>
          <a:xfrm>
            <a:off x="544421" y="516913"/>
            <a:ext cx="10852448" cy="6058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</a:lstStyle>
          <a:p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17" name="Content Placeholder 2"/>
          <p:cNvSpPr txBox="1"/>
          <p:nvPr userDrawn="1"/>
        </p:nvSpPr>
        <p:spPr>
          <a:xfrm>
            <a:off x="544420" y="1330049"/>
            <a:ext cx="10852449" cy="4641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</p:txBody>
      </p:sp>
      <p:sp>
        <p:nvSpPr>
          <p:cNvPr id="18" name="Title 1"/>
          <p:cNvSpPr txBox="1"/>
          <p:nvPr userDrawn="1"/>
        </p:nvSpPr>
        <p:spPr>
          <a:xfrm>
            <a:off x="544421" y="518400"/>
            <a:ext cx="10693422" cy="60585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</a:lstStyle>
          <a:p>
            <a:endParaRPr lang="en-US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1" name="Picture 4" descr="C:\Users\Administrator\Desktop\元素\复旦ppt921-14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01" y="1064794"/>
            <a:ext cx="11103159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417101" y="411933"/>
            <a:ext cx="11103159" cy="60585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600" b="1" baseline="0">
                <a:latin typeface="Arial Rounded MT Bold" panose="020F0704030504030204" pitchFamily="34" charset="0"/>
                <a:ea typeface="华文中宋" panose="02010600040101010101" pitchFamily="2" charset="-122"/>
                <a:cs typeface="Times New Roman" panose="02020503050405090304" pitchFamily="18" charset="0"/>
              </a:defRPr>
            </a:lvl1pPr>
          </a:lstStyle>
          <a:p>
            <a:r>
              <a:rPr lang="zh-CN" altLang="en-US" dirty="0"/>
              <a:t>标题</a:t>
            </a:r>
            <a:endParaRPr lang="en-US" dirty="0"/>
          </a:p>
        </p:txBody>
      </p:sp>
      <p:sp>
        <p:nvSpPr>
          <p:cNvPr id="23" name="内容占位符 30"/>
          <p:cNvSpPr>
            <a:spLocks noGrp="1"/>
          </p:cNvSpPr>
          <p:nvPr>
            <p:ph sz="quarter" idx="10" hasCustomPrompt="1"/>
          </p:nvPr>
        </p:nvSpPr>
        <p:spPr>
          <a:xfrm>
            <a:off x="417100" y="1290945"/>
            <a:ext cx="11103158" cy="5051897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0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  <a:defRPr sz="2600" b="1" baseline="0">
                <a:latin typeface="Times New Roman" panose="02020503050405090304" pitchFamily="18" charset="0"/>
                <a:ea typeface="华文中宋" panose="02010600040101010101" pitchFamily="2" charset="-122"/>
                <a:cs typeface="Times New Roman" panose="02020503050405090304" pitchFamily="18" charset="0"/>
              </a:defRPr>
            </a:lvl1pPr>
            <a:lvl2pPr marL="685800" indent="-228600">
              <a:lnSpc>
                <a:spcPct val="100000"/>
              </a:lnSpc>
              <a:buClr>
                <a:schemeClr val="bg2">
                  <a:lumMod val="75000"/>
                </a:schemeClr>
              </a:buClr>
              <a:buSzPct val="80000"/>
              <a:buFont typeface="Wingdings" panose="05000000000000000000" pitchFamily="2" charset="2"/>
              <a:buChar char="l"/>
              <a:defRPr sz="2200" baseline="0">
                <a:latin typeface="Times New Roman" panose="02020503050405090304" pitchFamily="18" charset="0"/>
                <a:ea typeface="华文中宋" panose="02010600040101010101" pitchFamily="2" charset="-122"/>
                <a:cs typeface="Times New Roman" panose="02020503050405090304" pitchFamily="18" charset="0"/>
              </a:defRPr>
            </a:lvl2pPr>
            <a:lvl3pPr marL="1257300" indent="-342900">
              <a:lnSpc>
                <a:spcPct val="100000"/>
              </a:lnSpc>
              <a:buClr>
                <a:schemeClr val="accent5">
                  <a:lumMod val="75000"/>
                </a:schemeClr>
              </a:buClr>
              <a:buFont typeface="Times New Roman" panose="02020503050405090304" pitchFamily="18" charset="0"/>
              <a:buChar char="‣"/>
              <a:defRPr sz="1800" baseline="0">
                <a:latin typeface="Times New Roman" panose="02020503050405090304" pitchFamily="18" charset="0"/>
                <a:ea typeface="华文中宋" panose="02010600040101010101" pitchFamily="2" charset="-122"/>
                <a:cs typeface="Times New Roman" panose="02020503050405090304" pitchFamily="18" charset="0"/>
              </a:defRPr>
            </a:lvl3pPr>
            <a:lvl4pPr>
              <a:defRPr>
                <a:latin typeface="Times New Roman" panose="02020503050405090304" pitchFamily="18" charset="0"/>
                <a:cs typeface="Times New Roman" panose="02020503050405090304" pitchFamily="18" charset="0"/>
              </a:defRPr>
            </a:lvl4pPr>
            <a:lvl5pPr>
              <a:defRPr>
                <a:latin typeface="Times New Roman" panose="02020503050405090304" pitchFamily="18" charset="0"/>
                <a:cs typeface="Times New Roman" panose="02020503050405090304" pitchFamily="18" charset="0"/>
              </a:defRPr>
            </a:lvl5pPr>
          </a:lstStyle>
          <a:p>
            <a:pPr lvl="0"/>
            <a:r>
              <a:rPr lang="zh-CN" altLang="en-US" dirty="0"/>
              <a:t>一级</a:t>
            </a:r>
          </a:p>
          <a:p>
            <a:pPr lvl="1"/>
            <a:r>
              <a:rPr lang="zh-CN" altLang="en-US" dirty="0"/>
              <a:t>二级</a:t>
            </a:r>
            <a:endParaRPr lang="en-US" altLang="zh-CN" dirty="0"/>
          </a:p>
          <a:p>
            <a:pPr lvl="2"/>
            <a:r>
              <a:rPr lang="zh-CN" altLang="en-US" dirty="0"/>
              <a:t>三级</a:t>
            </a:r>
            <a:endParaRPr lang="en-US" altLang="zh-CN" dirty="0"/>
          </a:p>
        </p:txBody>
      </p:sp>
      <p:sp>
        <p:nvSpPr>
          <p:cNvPr id="2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7060" y="6429287"/>
            <a:ext cx="2743200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CB97EF2D-26AB-4B8E-994F-76E2F1993B1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C:\Users\Administrator\Desktop\元素\复旦ppt921-14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21" y="920114"/>
            <a:ext cx="11103159" cy="144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44421" y="267253"/>
            <a:ext cx="8970107" cy="60585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600" b="1"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</a:lstStyle>
          <a:p>
            <a:r>
              <a:rPr lang="en-US" altLang="zh-CN" dirty="0"/>
              <a:t>Title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544421" y="1298145"/>
            <a:ext cx="10972800" cy="5303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="1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bg>
      <p:bgPr>
        <a:solidFill>
          <a:srgbClr val="E9EC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illfish.vqhUAp"/>
          <p:cNvPicPr/>
          <p:nvPr isPhoto="1" userDrawn="1"/>
        </p:nvPicPr>
        <p:blipFill>
          <a:blip r:embed="rId2" cstate="screen">
            <a:alphaModFix amt="20000"/>
          </a:blip>
          <a:srcRect/>
          <a:stretch>
            <a:fillRect/>
          </a:stretch>
        </p:blipFill>
        <p:spPr>
          <a:xfrm>
            <a:off x="0" y="0"/>
            <a:ext cx="12191998" cy="6858000"/>
          </a:xfrm>
          <a:prstGeom prst="rect">
            <a:avLst/>
          </a:prstGeom>
          <a:solidFill>
            <a:srgbClr val="EEF0F4"/>
          </a:solidFill>
        </p:spPr>
      </p:pic>
      <p:grpSp>
        <p:nvGrpSpPr>
          <p:cNvPr id="3" name="组合 2"/>
          <p:cNvGrpSpPr/>
          <p:nvPr userDrawn="1"/>
        </p:nvGrpSpPr>
        <p:grpSpPr>
          <a:xfrm>
            <a:off x="0" y="6104899"/>
            <a:ext cx="12192000" cy="932115"/>
            <a:chOff x="0" y="6104899"/>
            <a:chExt cx="12192000" cy="932115"/>
          </a:xfrm>
        </p:grpSpPr>
        <p:sp>
          <p:nvSpPr>
            <p:cNvPr id="11" name="任意多边形: 形状 10"/>
            <p:cNvSpPr/>
            <p:nvPr userDrawn="1"/>
          </p:nvSpPr>
          <p:spPr>
            <a:xfrm flipH="1">
              <a:off x="0" y="6109132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ea"/>
                <a:ea typeface="+mn-ea"/>
              </a:endParaRPr>
            </a:p>
          </p:txBody>
        </p:sp>
        <p:sp>
          <p:nvSpPr>
            <p:cNvPr id="12" name="任意多边形: 形状 11"/>
            <p:cNvSpPr/>
            <p:nvPr userDrawn="1"/>
          </p:nvSpPr>
          <p:spPr>
            <a:xfrm flipH="1">
              <a:off x="8737939" y="6104899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rgbClr val="BCCCEA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  <p:sp>
          <p:nvSpPr>
            <p:cNvPr id="13" name="任意多边形: 形状 12"/>
            <p:cNvSpPr/>
            <p:nvPr userDrawn="1"/>
          </p:nvSpPr>
          <p:spPr>
            <a:xfrm flipH="1">
              <a:off x="9766476" y="6162907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rgbClr val="20386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"/>
          <p:cNvSpPr>
            <a:spLocks noChangeArrowheads="1"/>
          </p:cNvSpPr>
          <p:nvPr userDrawn="1"/>
        </p:nvSpPr>
        <p:spPr bwMode="auto">
          <a:xfrm>
            <a:off x="3705600" y="1037431"/>
            <a:ext cx="4780800" cy="4783137"/>
          </a:xfrm>
          <a:prstGeom prst="rect">
            <a:avLst/>
          </a:prstGeom>
          <a:blipFill dpi="0" rotWithShape="1">
            <a:blip r:embed="rId11">
              <a:alphaModFix amt="20000"/>
            </a:blip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/>
            <a:endParaRPr lang="en-US" altLang="x-none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宋体" charset="-122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宋体" charset="-122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宋体" charset="-122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宋体" charset="-122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kern="1200">
          <a:solidFill>
            <a:schemeClr val="tx1"/>
          </a:solidFill>
          <a:latin typeface="+mn-lt"/>
          <a:ea typeface="宋体" charset="-122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kern="1200">
          <a:solidFill>
            <a:schemeClr val="tx1"/>
          </a:solidFill>
          <a:latin typeface="+mn-lt"/>
          <a:ea typeface="宋体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atasets/bigscience/P3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jpe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jpe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5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7" Type="http://schemas.openxmlformats.org/officeDocument/2006/relationships/image" Target="../media/image7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e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88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notesSlide" Target="../notesSlides/notesSlide4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GI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5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9.png"/><Relationship Id="rId5" Type="http://schemas.openxmlformats.org/officeDocument/2006/relationships/image" Target="../media/image98.png"/><Relationship Id="rId4" Type="http://schemas.openxmlformats.org/officeDocument/2006/relationships/image" Target="../media/image97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png"/><Relationship Id="rId13" Type="http://schemas.openxmlformats.org/officeDocument/2006/relationships/image" Target="../media/image117.png"/><Relationship Id="rId18" Type="http://schemas.microsoft.com/office/2007/relationships/diagramDrawing" Target="../diagrams/drawing1.xml"/><Relationship Id="rId3" Type="http://schemas.openxmlformats.org/officeDocument/2006/relationships/image" Target="../media/image107.png"/><Relationship Id="rId7" Type="http://schemas.openxmlformats.org/officeDocument/2006/relationships/image" Target="../media/image111.png"/><Relationship Id="rId12" Type="http://schemas.openxmlformats.org/officeDocument/2006/relationships/image" Target="../media/image116.png"/><Relationship Id="rId17" Type="http://schemas.openxmlformats.org/officeDocument/2006/relationships/diagramColors" Target="../diagrams/colors1.xml"/><Relationship Id="rId2" Type="http://schemas.openxmlformats.org/officeDocument/2006/relationships/notesSlide" Target="../notesSlides/notesSlide64.xml"/><Relationship Id="rId16" Type="http://schemas.openxmlformats.org/officeDocument/2006/relationships/diagramQuickStyle" Target="../diagrams/quickStyl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0.png"/><Relationship Id="rId11" Type="http://schemas.openxmlformats.org/officeDocument/2006/relationships/image" Target="../media/image115.png"/><Relationship Id="rId5" Type="http://schemas.openxmlformats.org/officeDocument/2006/relationships/image" Target="../media/image109.png"/><Relationship Id="rId15" Type="http://schemas.openxmlformats.org/officeDocument/2006/relationships/diagramLayout" Target="../diagrams/layout1.xml"/><Relationship Id="rId10" Type="http://schemas.openxmlformats.org/officeDocument/2006/relationships/image" Target="../media/image114.png"/><Relationship Id="rId4" Type="http://schemas.openxmlformats.org/officeDocument/2006/relationships/image" Target="../media/image108.png"/><Relationship Id="rId9" Type="http://schemas.openxmlformats.org/officeDocument/2006/relationships/image" Target="../media/image113.png"/><Relationship Id="rId14" Type="http://schemas.openxmlformats.org/officeDocument/2006/relationships/diagramData" Target="../diagrams/data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1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1" y="0"/>
            <a:ext cx="12192000" cy="4921250"/>
          </a:xfrm>
          <a:prstGeom prst="roundRect">
            <a:avLst>
              <a:gd name="adj" fmla="val 0"/>
            </a:avLst>
          </a:prstGeom>
          <a:solidFill>
            <a:srgbClr val="203864"/>
          </a:soli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12436" y="1817332"/>
            <a:ext cx="10167125" cy="83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zh-CN" altLang="en-US" sz="5400" b="1" spc="200" dirty="0"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大语言模型的指令微调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047999" y="5467425"/>
            <a:ext cx="6096000" cy="1081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815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华中科技大学软件学院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815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陈 伟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86" y="252526"/>
            <a:ext cx="2841150" cy="5745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指令微调先驱工作：</a:t>
            </a:r>
            <a:r>
              <a:rPr lang="en-US" altLang="zh-CN" dirty="0">
                <a:latin typeface="DengXian" charset="-122"/>
                <a:ea typeface="DengXian" charset="-122"/>
              </a:rPr>
              <a:t>Google FLAN </a:t>
            </a:r>
            <a:r>
              <a:rPr lang="zh-CN" altLang="en-US" dirty="0">
                <a:latin typeface="DengXian" charset="-122"/>
                <a:ea typeface="DengXian" charset="-122"/>
              </a:rPr>
              <a:t>系列</a:t>
            </a:r>
          </a:p>
        </p:txBody>
      </p:sp>
      <p:pic>
        <p:nvPicPr>
          <p:cNvPr id="5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36" y="2875095"/>
            <a:ext cx="10542288" cy="3554192"/>
          </a:xfrm>
          <a:prstGeom prst="rect">
            <a:avLst/>
          </a:prstGeom>
        </p:spPr>
      </p:pic>
      <p:sp>
        <p:nvSpPr>
          <p:cNvPr id="7" name="文本框 4"/>
          <p:cNvSpPr txBox="1"/>
          <p:nvPr/>
        </p:nvSpPr>
        <p:spPr>
          <a:xfrm>
            <a:off x="389795" y="1343168"/>
            <a:ext cx="11103159" cy="943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首次提出</a:t>
            </a:r>
            <a:r>
              <a:rPr kumimoji="1" lang="zh-CN" altLang="en-US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指令微调（</a:t>
            </a:r>
            <a:r>
              <a:rPr kumimoji="1" lang="en-GB" altLang="zh-CN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instruction tuning</a:t>
            </a:r>
            <a:r>
              <a:rPr kumimoji="1" lang="zh-CN" altLang="en-US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概念，指出指令微调后的语言模型具有</a:t>
            </a:r>
            <a:r>
              <a:rPr kumimoji="1" lang="zh-CN" altLang="en-US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强大的零样本学习能力；</a:t>
            </a:r>
            <a:r>
              <a:rPr kumimoji="1"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在多个任务上进行微调，在未见过种类的任务上进行推</a:t>
            </a:r>
            <a:r>
              <a:rPr kumimoji="1" lang="zh-CN" altLang="en-US" sz="20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</a:t>
            </a:r>
            <a:r>
              <a:rPr kumimoji="1" lang="zh-CN" altLang="en-US" sz="2000" dirty="0">
                <a:solidFill>
                  <a:schemeClr val="tx1"/>
                </a:solidFill>
                <a:latin typeface="+mn-ea"/>
                <a:ea typeface="+mn-ea"/>
              </a:rPr>
              <a:t>。</a:t>
            </a:r>
          </a:p>
        </p:txBody>
      </p:sp>
      <p:sp>
        <p:nvSpPr>
          <p:cNvPr id="9" name="文本框 2"/>
          <p:cNvSpPr txBox="1"/>
          <p:nvPr/>
        </p:nvSpPr>
        <p:spPr>
          <a:xfrm>
            <a:off x="55508" y="6400800"/>
            <a:ext cx="82373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400">
                <a:solidFill>
                  <a:srgbClr val="222222"/>
                </a:solidFill>
                <a:latin typeface="Arial" panose="020B0604020202090204" pitchFamily="34" charset="0"/>
              </a:defRPr>
            </a:lvl1pPr>
          </a:lstStyle>
          <a:p>
            <a:r>
              <a:rPr lang="en-GB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Google. "Finetuned language models are zero-shot learners." </a:t>
            </a:r>
            <a:r>
              <a:rPr lang="en-GB" altLang="zh-CN" b="0" i="1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arXiv preprint arXiv:2109.01652</a:t>
            </a:r>
            <a:r>
              <a:rPr lang="en-GB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 (202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2</a:t>
            </a:r>
            <a:r>
              <a:rPr lang="en-GB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).</a:t>
            </a:r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指令微调先驱工作：</a:t>
            </a:r>
            <a:r>
              <a:rPr lang="en-US" altLang="zh-CN" dirty="0">
                <a:latin typeface="DengXian" charset="-122"/>
                <a:ea typeface="DengXian" charset="-122"/>
              </a:rPr>
              <a:t>Google FLAN </a:t>
            </a:r>
            <a:r>
              <a:rPr lang="zh-CN" altLang="en-US" dirty="0">
                <a:latin typeface="DengXian" charset="-122"/>
                <a:ea typeface="DengXian" charset="-122"/>
              </a:rPr>
              <a:t>系列</a:t>
            </a:r>
          </a:p>
        </p:txBody>
      </p:sp>
      <p:sp>
        <p:nvSpPr>
          <p:cNvPr id="2" name="文本框 2"/>
          <p:cNvSpPr txBox="1"/>
          <p:nvPr/>
        </p:nvSpPr>
        <p:spPr>
          <a:xfrm>
            <a:off x="55508" y="6400800"/>
            <a:ext cx="82373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400">
                <a:solidFill>
                  <a:srgbClr val="222222"/>
                </a:solidFill>
                <a:latin typeface="Arial" panose="020B0604020202090204" pitchFamily="34" charset="0"/>
              </a:defRPr>
            </a:lvl1pPr>
          </a:lstStyle>
          <a:p>
            <a:r>
              <a:rPr lang="en-GB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Google. "Finetuned language models are zero-shot learners." </a:t>
            </a:r>
            <a:r>
              <a:rPr lang="en-GB" altLang="zh-CN" b="0" i="1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arXiv preprint arXiv:2109.01652</a:t>
            </a:r>
            <a:r>
              <a:rPr lang="en-GB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 (202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2</a:t>
            </a:r>
            <a:r>
              <a:rPr lang="en-GB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).</a:t>
            </a:r>
            <a:endParaRPr lang="zh-CN" altLang="en-US" dirty="0"/>
          </a:p>
        </p:txBody>
      </p:sp>
      <p:sp>
        <p:nvSpPr>
          <p:cNvPr id="6" name="文本框 4"/>
          <p:cNvSpPr txBox="1"/>
          <p:nvPr/>
        </p:nvSpPr>
        <p:spPr>
          <a:xfrm>
            <a:off x="657130" y="1218499"/>
            <a:ext cx="10863130" cy="943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将所有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NLP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任务都用自然语言进行描述，构造多个</a:t>
            </a:r>
            <a:r>
              <a:rPr kumimoji="1" lang="zh-CN" altLang="en-US" sz="20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输入输出</a:t>
            </a:r>
            <a:r>
              <a:rPr kumimoji="1" lang="en-US" altLang="zh-CN" sz="20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pair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数据，每个任务可以构造多个提示模板。</a:t>
            </a:r>
          </a:p>
        </p:txBody>
      </p:sp>
      <p:pic>
        <p:nvPicPr>
          <p:cNvPr id="8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130" y="2179568"/>
            <a:ext cx="10814835" cy="426649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12</a:t>
            </a:fld>
            <a:endParaRPr lang="zh-CN" altLang="en-US" dirty="0"/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指令微调先驱工作：</a:t>
            </a:r>
            <a:r>
              <a:rPr lang="en-US" altLang="zh-CN" dirty="0">
                <a:latin typeface="DengXian" charset="-122"/>
                <a:ea typeface="DengXian" charset="-122"/>
              </a:rPr>
              <a:t>Google FLAN </a:t>
            </a:r>
            <a:r>
              <a:rPr lang="zh-CN" altLang="en-US" dirty="0">
                <a:latin typeface="DengXian" charset="-122"/>
                <a:ea typeface="DengXian" charset="-122"/>
              </a:rPr>
              <a:t>系列</a:t>
            </a:r>
          </a:p>
        </p:txBody>
      </p:sp>
      <p:pic>
        <p:nvPicPr>
          <p:cNvPr id="2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01" y="1876745"/>
            <a:ext cx="10730437" cy="4420637"/>
          </a:xfrm>
          <a:prstGeom prst="rect">
            <a:avLst/>
          </a:prstGeom>
        </p:spPr>
      </p:pic>
      <p:sp>
        <p:nvSpPr>
          <p:cNvPr id="6" name="文本框 2"/>
          <p:cNvSpPr txBox="1"/>
          <p:nvPr/>
        </p:nvSpPr>
        <p:spPr>
          <a:xfrm>
            <a:off x="55508" y="6400800"/>
            <a:ext cx="82373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400">
                <a:solidFill>
                  <a:srgbClr val="222222"/>
                </a:solidFill>
                <a:latin typeface="Arial" panose="020B0604020202090204" pitchFamily="34" charset="0"/>
              </a:defRPr>
            </a:lvl1pPr>
          </a:lstStyle>
          <a:p>
            <a:r>
              <a:rPr lang="en-GB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Google. "Finetuned language models are zero-shot learners." </a:t>
            </a:r>
            <a:r>
              <a:rPr lang="en-GB" altLang="zh-CN" b="0" i="1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arXiv preprint arXiv:2109.01652</a:t>
            </a:r>
            <a:r>
              <a:rPr lang="en-GB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 (202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2</a:t>
            </a:r>
            <a:r>
              <a:rPr lang="en-GB" altLang="zh-CN" b="0" i="0" dirty="0">
                <a:solidFill>
                  <a:srgbClr val="222222"/>
                </a:solidFill>
                <a:effectLst/>
                <a:latin typeface="Arial" panose="020B0604020202090204" pitchFamily="34" charset="0"/>
              </a:rPr>
              <a:t>).</a:t>
            </a:r>
            <a:endParaRPr lang="zh-CN" altLang="en-US" dirty="0"/>
          </a:p>
        </p:txBody>
      </p:sp>
      <p:sp>
        <p:nvSpPr>
          <p:cNvPr id="10" name="文本框 4"/>
          <p:cNvSpPr txBox="1"/>
          <p:nvPr/>
        </p:nvSpPr>
        <p:spPr>
          <a:xfrm>
            <a:off x="433159" y="1149689"/>
            <a:ext cx="11087101" cy="481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Flan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V1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处理了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62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个文本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NLP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任务数据集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13</a:t>
            </a:fld>
            <a:endParaRPr lang="zh-CN" altLang="en-US" dirty="0"/>
          </a:p>
        </p:txBody>
      </p:sp>
      <p:pic>
        <p:nvPicPr>
          <p:cNvPr id="5" name="object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50259" y="1223867"/>
            <a:ext cx="8691481" cy="5387983"/>
          </a:xfrm>
          <a:prstGeom prst="rect">
            <a:avLst/>
          </a:prstGeom>
        </p:spPr>
      </p:pic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en-US" altLang="zh-CN" dirty="0">
                <a:latin typeface="DengXian" charset="-122"/>
                <a:ea typeface="DengXian" charset="-122"/>
              </a:rPr>
              <a:t>Flan</a:t>
            </a:r>
            <a:r>
              <a:rPr lang="zh-CN" altLang="en-US" dirty="0">
                <a:latin typeface="DengXian" charset="-122"/>
                <a:ea typeface="DengXian" charset="-122"/>
              </a:rPr>
              <a:t>的启发：任务越多效果越好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en-US" altLang="zh-CN" dirty="0">
                <a:latin typeface="DengXian" charset="-122"/>
                <a:ea typeface="DengXian" charset="-122"/>
              </a:rPr>
              <a:t>Prompt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Share</a:t>
            </a:r>
            <a:r>
              <a:rPr lang="zh-CN" altLang="en-US" dirty="0">
                <a:latin typeface="DengXian" charset="-122"/>
                <a:ea typeface="DengXian" charset="-122"/>
              </a:rPr>
              <a:t>：</a:t>
            </a:r>
            <a:r>
              <a:rPr lang="en-US" altLang="zh-CN" dirty="0">
                <a:latin typeface="DengXian" charset="-122"/>
                <a:ea typeface="DengXian" charset="-122"/>
              </a:rPr>
              <a:t>Prompt</a:t>
            </a:r>
            <a:r>
              <a:rPr lang="zh-CN" altLang="en-US" dirty="0">
                <a:latin typeface="DengXian" charset="-122"/>
                <a:ea typeface="DengXian" charset="-122"/>
              </a:rPr>
              <a:t> 模版众包平台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7101" y="6148082"/>
            <a:ext cx="84525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https://huggingface.co/datasets/bigscience/P3</a:t>
            </a:r>
            <a:endParaRPr lang="en-US" dirty="0"/>
          </a:p>
          <a:p>
            <a:r>
              <a:rPr lang="en-US" dirty="0"/>
              <a:t>Multitask</a:t>
            </a:r>
            <a:r>
              <a:rPr lang="zh-CN" altLang="en-US" dirty="0"/>
              <a:t> </a:t>
            </a:r>
            <a:r>
              <a:rPr lang="en-US" altLang="zh-CN" dirty="0"/>
              <a:t>Prompted Training Enables Zero-Shot Task Generalization, 2022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3043"/>
            <a:ext cx="11998345" cy="4582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15</a:t>
            </a:fld>
            <a:endParaRPr lang="zh-CN" altLang="en-US" dirty="0"/>
          </a:p>
        </p:txBody>
      </p:sp>
      <p:grpSp>
        <p:nvGrpSpPr>
          <p:cNvPr id="14" name="object 11"/>
          <p:cNvGrpSpPr/>
          <p:nvPr/>
        </p:nvGrpSpPr>
        <p:grpSpPr>
          <a:xfrm>
            <a:off x="1529548" y="5101159"/>
            <a:ext cx="4124325" cy="314325"/>
            <a:chOff x="1136650" y="4868809"/>
            <a:chExt cx="4124325" cy="314325"/>
          </a:xfrm>
        </p:grpSpPr>
        <p:sp>
          <p:nvSpPr>
            <p:cNvPr id="15" name="object 12"/>
            <p:cNvSpPr/>
            <p:nvPr/>
          </p:nvSpPr>
          <p:spPr>
            <a:xfrm>
              <a:off x="1141412" y="4873571"/>
              <a:ext cx="4114800" cy="304800"/>
            </a:xfrm>
            <a:custGeom>
              <a:avLst/>
              <a:gdLst/>
              <a:ahLst/>
              <a:cxnLst/>
              <a:rect l="l" t="t" r="r" b="b"/>
              <a:pathLst>
                <a:path w="4114800" h="304800">
                  <a:moveTo>
                    <a:pt x="4114799" y="0"/>
                  </a:moveTo>
                  <a:lnTo>
                    <a:pt x="0" y="0"/>
                  </a:lnTo>
                  <a:lnTo>
                    <a:pt x="0" y="304799"/>
                  </a:lnTo>
                  <a:lnTo>
                    <a:pt x="4114799" y="304799"/>
                  </a:lnTo>
                  <a:lnTo>
                    <a:pt x="411479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3"/>
            <p:cNvSpPr/>
            <p:nvPr/>
          </p:nvSpPr>
          <p:spPr>
            <a:xfrm>
              <a:off x="1141412" y="4873571"/>
              <a:ext cx="4114800" cy="304800"/>
            </a:xfrm>
            <a:custGeom>
              <a:avLst/>
              <a:gdLst/>
              <a:ahLst/>
              <a:cxnLst/>
              <a:rect l="l" t="t" r="r" b="b"/>
              <a:pathLst>
                <a:path w="4114800" h="304800">
                  <a:moveTo>
                    <a:pt x="0" y="0"/>
                  </a:moveTo>
                  <a:lnTo>
                    <a:pt x="4114800" y="0"/>
                  </a:lnTo>
                  <a:lnTo>
                    <a:pt x="4114800" y="304800"/>
                  </a:lnTo>
                  <a:lnTo>
                    <a:pt x="0" y="304800"/>
                  </a:lnTo>
                  <a:lnTo>
                    <a:pt x="0" y="0"/>
                  </a:lnTo>
                  <a:close/>
                </a:path>
              </a:pathLst>
            </a:custGeom>
            <a:ln w="952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6"/>
          <p:cNvSpPr txBox="1"/>
          <p:nvPr/>
        </p:nvSpPr>
        <p:spPr>
          <a:xfrm>
            <a:off x="153871" y="1784521"/>
            <a:ext cx="3758327" cy="40729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r>
              <a:rPr kumimoji="1" lang="en-US" sz="2000" dirty="0" err="1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按配比混合了FLAN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P3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Super- </a:t>
            </a:r>
            <a:r>
              <a:rPr kumimoji="1" lang="en-US" altLang="zh-CN" sz="2000" dirty="0" err="1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NaturalInstructions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三个前驱数据集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增加了思维链数据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endParaRPr kumimoji="1" lang="en-US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r>
              <a:rPr kumimoji="1" 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包含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146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个任务类型，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1836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个任务，</a:t>
            </a:r>
            <a:r>
              <a:rPr kumimoji="1" 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473 </a:t>
            </a:r>
            <a:r>
              <a:rPr kumimoji="1" lang="en-US" sz="2000" dirty="0" err="1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个数据集</a:t>
            </a:r>
            <a:endParaRPr kumimoji="1" lang="en-US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endParaRPr lang="en-US" sz="2300" dirty="0">
              <a:latin typeface="Calibri"/>
              <a:cs typeface="Calibri"/>
            </a:endParaRPr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大规模提升微调指令的规模 </a:t>
            </a:r>
            <a:r>
              <a:rPr lang="en-US" altLang="zh-CN" dirty="0">
                <a:latin typeface="DengXian" charset="-122"/>
                <a:ea typeface="DengXian" charset="-122"/>
              </a:rPr>
              <a:t>FLAN-V2</a:t>
            </a:r>
            <a:endParaRPr lang="zh-CN" altLang="en-US" dirty="0">
              <a:latin typeface="DengXian" charset="-122"/>
              <a:ea typeface="DengXian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360" y="1184731"/>
            <a:ext cx="7496900" cy="5427119"/>
          </a:xfrm>
          <a:prstGeom prst="rect">
            <a:avLst/>
          </a:prstGeom>
        </p:spPr>
      </p:pic>
      <p:sp>
        <p:nvSpPr>
          <p:cNvPr id="2" name="object 17"/>
          <p:cNvSpPr txBox="1"/>
          <p:nvPr/>
        </p:nvSpPr>
        <p:spPr>
          <a:xfrm>
            <a:off x="153871" y="6568177"/>
            <a:ext cx="547692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Scaling Instruction-Finetuned Language Models, 2022</a:t>
            </a:r>
            <a:endParaRPr sz="18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object 11"/>
          <p:cNvGrpSpPr/>
          <p:nvPr/>
        </p:nvGrpSpPr>
        <p:grpSpPr>
          <a:xfrm>
            <a:off x="1534311" y="5096397"/>
            <a:ext cx="4124325" cy="314325"/>
            <a:chOff x="1136650" y="4868809"/>
            <a:chExt cx="4124325" cy="314325"/>
          </a:xfrm>
        </p:grpSpPr>
        <p:sp>
          <p:nvSpPr>
            <p:cNvPr id="15" name="object 12"/>
            <p:cNvSpPr/>
            <p:nvPr/>
          </p:nvSpPr>
          <p:spPr>
            <a:xfrm>
              <a:off x="1141412" y="4873571"/>
              <a:ext cx="4114800" cy="304800"/>
            </a:xfrm>
            <a:custGeom>
              <a:avLst/>
              <a:gdLst/>
              <a:ahLst/>
              <a:cxnLst/>
              <a:rect l="l" t="t" r="r" b="b"/>
              <a:pathLst>
                <a:path w="4114800" h="304800">
                  <a:moveTo>
                    <a:pt x="4114799" y="0"/>
                  </a:moveTo>
                  <a:lnTo>
                    <a:pt x="0" y="0"/>
                  </a:lnTo>
                  <a:lnTo>
                    <a:pt x="0" y="304799"/>
                  </a:lnTo>
                  <a:lnTo>
                    <a:pt x="4114799" y="304799"/>
                  </a:lnTo>
                  <a:lnTo>
                    <a:pt x="411479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3"/>
            <p:cNvSpPr/>
            <p:nvPr/>
          </p:nvSpPr>
          <p:spPr>
            <a:xfrm>
              <a:off x="1141412" y="4873571"/>
              <a:ext cx="4114800" cy="304800"/>
            </a:xfrm>
            <a:custGeom>
              <a:avLst/>
              <a:gdLst/>
              <a:ahLst/>
              <a:cxnLst/>
              <a:rect l="l" t="t" r="r" b="b"/>
              <a:pathLst>
                <a:path w="4114800" h="304800">
                  <a:moveTo>
                    <a:pt x="0" y="0"/>
                  </a:moveTo>
                  <a:lnTo>
                    <a:pt x="4114800" y="0"/>
                  </a:lnTo>
                  <a:lnTo>
                    <a:pt x="4114800" y="304800"/>
                  </a:lnTo>
                  <a:lnTo>
                    <a:pt x="0" y="304800"/>
                  </a:lnTo>
                  <a:lnTo>
                    <a:pt x="0" y="0"/>
                  </a:lnTo>
                  <a:close/>
                </a:path>
              </a:pathLst>
            </a:custGeom>
            <a:ln w="952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思维链数据的样本构造方法</a:t>
            </a: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59" y="1452041"/>
            <a:ext cx="11386641" cy="4722494"/>
          </a:xfrm>
          <a:prstGeom prst="rect">
            <a:avLst/>
          </a:prstGeom>
        </p:spPr>
      </p:pic>
      <p:sp>
        <p:nvSpPr>
          <p:cNvPr id="2" name="object 17"/>
          <p:cNvSpPr txBox="1"/>
          <p:nvPr/>
        </p:nvSpPr>
        <p:spPr>
          <a:xfrm>
            <a:off x="153871" y="6568177"/>
            <a:ext cx="547692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Scaling Instruction-Finetuned Language Models, 2022</a:t>
            </a:r>
            <a:endParaRPr sz="18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微调指令数据构建方法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基于现有的</a:t>
            </a:r>
            <a:r>
              <a:rPr kumimoji="1" lang="en-US" altLang="zh-CN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NLP</a:t>
            </a: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任务数据集重构</a:t>
            </a: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5557654" y="2402422"/>
            <a:ext cx="3291841" cy="7091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样本多样性比较局限</a:t>
            </a:r>
            <a:endParaRPr lang="en-US" altLang="zh-CN" sz="2400" dirty="0"/>
          </a:p>
        </p:txBody>
      </p:sp>
      <p:sp>
        <p:nvSpPr>
          <p:cNvPr id="6" name="Rounded Rectangle 5"/>
          <p:cNvSpPr/>
          <p:nvPr/>
        </p:nvSpPr>
        <p:spPr>
          <a:xfrm>
            <a:off x="560522" y="2430788"/>
            <a:ext cx="4129043" cy="69589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与人类真实需求不匹配</a:t>
            </a:r>
            <a:endParaRPr lang="en-US" sz="2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微调指令数据构建方法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基于现有的</a:t>
            </a:r>
            <a:r>
              <a:rPr kumimoji="1" lang="en-US" altLang="zh-CN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NLP</a:t>
            </a: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任务数据集重构</a:t>
            </a: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基于日常对话数据构建</a:t>
            </a: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基于日常对话数据构建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</p:txBody>
      </p:sp>
      <p:pic>
        <p:nvPicPr>
          <p:cNvPr id="3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291" y="3094250"/>
            <a:ext cx="4268365" cy="287811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2480" y="2393362"/>
            <a:ext cx="5032400" cy="357899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2" descr="what is quora fe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308" y="2498171"/>
            <a:ext cx="5032400" cy="34601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文本框 10"/>
          <p:cNvSpPr txBox="1"/>
          <p:nvPr/>
        </p:nvSpPr>
        <p:spPr>
          <a:xfrm>
            <a:off x="875771" y="6150185"/>
            <a:ext cx="2323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Zhihu</a:t>
            </a:r>
            <a:endParaRPr lang="zh-CN" altLang="en-US" sz="2400" dirty="0"/>
          </a:p>
        </p:txBody>
      </p:sp>
      <p:sp>
        <p:nvSpPr>
          <p:cNvPr id="7" name="文本框 11"/>
          <p:cNvSpPr txBox="1"/>
          <p:nvPr/>
        </p:nvSpPr>
        <p:spPr>
          <a:xfrm>
            <a:off x="4941729" y="6150185"/>
            <a:ext cx="2323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Quora</a:t>
            </a:r>
            <a:endParaRPr lang="zh-CN" altLang="en-US" sz="2400" dirty="0"/>
          </a:p>
        </p:txBody>
      </p:sp>
      <p:sp>
        <p:nvSpPr>
          <p:cNvPr id="9" name="文本框 12"/>
          <p:cNvSpPr txBox="1"/>
          <p:nvPr/>
        </p:nvSpPr>
        <p:spPr>
          <a:xfrm>
            <a:off x="8986922" y="6150185"/>
            <a:ext cx="2323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Stack Overflow</a:t>
            </a:r>
            <a:endParaRPr lang="zh-CN" alt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箭头: 右 13"/>
          <p:cNvSpPr/>
          <p:nvPr/>
        </p:nvSpPr>
        <p:spPr>
          <a:xfrm>
            <a:off x="2868118" y="3151681"/>
            <a:ext cx="8049718" cy="57249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7094" y="52299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背景</a:t>
            </a:r>
          </a:p>
        </p:txBody>
      </p:sp>
      <p:sp>
        <p:nvSpPr>
          <p:cNvPr id="3" name="矩形 2"/>
          <p:cNvSpPr/>
          <p:nvPr/>
        </p:nvSpPr>
        <p:spPr>
          <a:xfrm>
            <a:off x="1656413" y="2818151"/>
            <a:ext cx="2128603" cy="1221698"/>
          </a:xfrm>
          <a:prstGeom prst="rect">
            <a:avLst/>
          </a:prstGeom>
          <a:solidFill>
            <a:schemeClr val="bg1"/>
          </a:solidFill>
          <a:ln w="57150">
            <a:solidFill>
              <a:srgbClr val="3297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656413" y="3237875"/>
            <a:ext cx="2128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预训练</a:t>
            </a:r>
          </a:p>
        </p:txBody>
      </p:sp>
      <p:sp>
        <p:nvSpPr>
          <p:cNvPr id="6" name="矩形 5"/>
          <p:cNvSpPr/>
          <p:nvPr/>
        </p:nvSpPr>
        <p:spPr>
          <a:xfrm>
            <a:off x="4764374" y="2818151"/>
            <a:ext cx="2128603" cy="1221698"/>
          </a:xfrm>
          <a:prstGeom prst="rect">
            <a:avLst/>
          </a:prstGeom>
          <a:solidFill>
            <a:schemeClr val="bg1"/>
          </a:solidFill>
          <a:ln w="57150">
            <a:solidFill>
              <a:srgbClr val="3297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764374" y="3237875"/>
            <a:ext cx="2128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指令微调</a:t>
            </a:r>
          </a:p>
        </p:txBody>
      </p:sp>
      <p:sp>
        <p:nvSpPr>
          <p:cNvPr id="9" name="矩形 8"/>
          <p:cNvSpPr/>
          <p:nvPr/>
        </p:nvSpPr>
        <p:spPr>
          <a:xfrm>
            <a:off x="7872335" y="2820649"/>
            <a:ext cx="2128603" cy="1221698"/>
          </a:xfrm>
          <a:prstGeom prst="rect">
            <a:avLst/>
          </a:prstGeom>
          <a:solidFill>
            <a:schemeClr val="bg1"/>
          </a:solidFill>
          <a:ln w="57150">
            <a:solidFill>
              <a:srgbClr val="3297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872335" y="3237875"/>
            <a:ext cx="2128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人类反馈对齐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941224" y="4342151"/>
            <a:ext cx="1783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学习世界知识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936759" y="4342151"/>
            <a:ext cx="17838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能力激活</a:t>
            </a:r>
            <a:endParaRPr lang="en-US" altLang="zh-CN" sz="2000" dirty="0">
              <a:solidFill>
                <a:srgbClr val="C0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zh-CN" altLang="en-US" sz="20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任务对齐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8109677" y="4342151"/>
            <a:ext cx="17838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偏好对齐</a:t>
            </a:r>
            <a:endParaRPr lang="en-US" altLang="zh-CN" sz="2000" dirty="0">
              <a:solidFill>
                <a:srgbClr val="C0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zh-CN" altLang="en-US" sz="20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价值对齐</a:t>
            </a:r>
            <a:endParaRPr lang="en-US" altLang="zh-CN" sz="2000" dirty="0">
              <a:solidFill>
                <a:srgbClr val="C0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endParaRPr lang="zh-CN" altLang="en-US" sz="2000" dirty="0">
              <a:solidFill>
                <a:srgbClr val="C0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144780" y="2053652"/>
            <a:ext cx="3290341" cy="3695076"/>
          </a:xfrm>
          <a:prstGeom prst="rect">
            <a:avLst/>
          </a:prstGeom>
          <a:noFill/>
          <a:ln w="57150">
            <a:solidFill>
              <a:srgbClr val="C00000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062990" y="6049940"/>
            <a:ext cx="58736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指令微调是让语言模型具有实用价值的关键一步！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20</a:t>
            </a:fld>
            <a:endParaRPr lang="zh-CN" altLang="en-US" dirty="0"/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基于用户查询的指令数据建构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</p:txBody>
      </p:sp>
      <p:pic>
        <p:nvPicPr>
          <p:cNvPr id="7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2221" y="1308144"/>
            <a:ext cx="3812085" cy="424171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文本框 6"/>
          <p:cNvSpPr txBox="1"/>
          <p:nvPr/>
        </p:nvSpPr>
        <p:spPr>
          <a:xfrm>
            <a:off x="274966" y="5904939"/>
            <a:ext cx="7871532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OpenAI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依靠标注员人工撰写回答训练</a:t>
            </a: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24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InstructGPT</a:t>
            </a:r>
            <a:endParaRPr lang="zh-CN" altLang="en-US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01313" y="6492626"/>
            <a:ext cx="78715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https://platform.openai.com/playground/chat?models=gpt-3.5-turbo-0125</a:t>
            </a:r>
          </a:p>
        </p:txBody>
      </p:sp>
      <p:pic>
        <p:nvPicPr>
          <p:cNvPr id="11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966" y="1313763"/>
            <a:ext cx="2062981" cy="2477819"/>
          </a:xfrm>
          <a:prstGeom prst="rect">
            <a:avLst/>
          </a:prstGeom>
        </p:spPr>
      </p:pic>
      <p:pic>
        <p:nvPicPr>
          <p:cNvPr id="12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9684" y="1307508"/>
            <a:ext cx="4602135" cy="233088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01313" y="4129790"/>
            <a:ext cx="6961857" cy="9687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50000"/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从</a:t>
            </a:r>
            <a:r>
              <a:rPr kumimoji="1" lang="en-US" altLang="zh-CN" sz="2000" dirty="0" err="1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OpenAI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API 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收集到的提示词中整理出提示词数据集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50000"/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根据输入提示分布，让标注人员撰写提示词的回复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21</a:t>
            </a:fld>
            <a:endParaRPr lang="zh-CN" altLang="en-US" dirty="0"/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en-US" altLang="zh-CN" dirty="0" err="1">
                <a:latin typeface="DengXian" charset="-122"/>
                <a:ea typeface="DengXian" charset="-122"/>
              </a:rPr>
              <a:t>ShareGPT</a:t>
            </a:r>
            <a:endParaRPr lang="zh-CN" altLang="en-US" dirty="0">
              <a:latin typeface="DengXian" charset="-122"/>
              <a:ea typeface="DengXian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</p:txBody>
      </p:sp>
      <p:pic>
        <p:nvPicPr>
          <p:cNvPr id="11" name="Picture 10" descr="A screenshot of a computer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755" y="1927216"/>
            <a:ext cx="5480143" cy="4387081"/>
          </a:xfrm>
          <a:prstGeom prst="rect">
            <a:avLst/>
          </a:prstGeom>
        </p:spPr>
      </p:pic>
      <p:sp>
        <p:nvSpPr>
          <p:cNvPr id="12" name="文本框 6"/>
          <p:cNvSpPr txBox="1"/>
          <p:nvPr/>
        </p:nvSpPr>
        <p:spPr>
          <a:xfrm>
            <a:off x="417101" y="1339911"/>
            <a:ext cx="970661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一个 </a:t>
            </a: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Chrome 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浏览器扩展程序，提供用户分享</a:t>
            </a:r>
            <a:r>
              <a:rPr lang="en-US" altLang="zh-CN" sz="24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ChatGPT</a:t>
            </a: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对话的平台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7291" y="6363028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https://youtu.be/lrjC9PTemJw</a:t>
            </a:r>
          </a:p>
        </p:txBody>
      </p:sp>
      <p:pic>
        <p:nvPicPr>
          <p:cNvPr id="15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118" y="2241985"/>
            <a:ext cx="5942827" cy="3583766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微调指令数据构建方法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基于现有的</a:t>
            </a:r>
            <a:r>
              <a:rPr kumimoji="1" lang="en-US" altLang="zh-CN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NLP</a:t>
            </a: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任务数据集重构</a:t>
            </a: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基于日常对话数据构建</a:t>
            </a: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基于合成数据构建</a:t>
            </a: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 marL="0" indent="0">
              <a:buNone/>
            </a:pPr>
            <a:endParaRPr lang="zh-CN" altLang="en-US" sz="2400" dirty="0">
              <a:latin typeface="宋体" charset="-122"/>
              <a:ea typeface="宋体" charset="-122"/>
            </a:endParaRPr>
          </a:p>
          <a:p>
            <a:pPr marL="0" indent="0">
              <a:buNone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大模型驱动的合成数据构造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42900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通常采用一些初始指令数据作为例子，利用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LLM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生成更多不同的数据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868500" y="5123316"/>
            <a:ext cx="1998617" cy="666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蒸馏大模型</a:t>
            </a:r>
          </a:p>
        </p:txBody>
      </p:sp>
      <p:pic>
        <p:nvPicPr>
          <p:cNvPr id="10" name="Picture 9" descr="A diagram of a robot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36" y="2267011"/>
            <a:ext cx="10908124" cy="24725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2662" y="6418052"/>
            <a:ext cx="6100762" cy="465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zh-CN" sz="1800" dirty="0">
                <a:latin typeface="DengXian" charset="-122"/>
                <a:ea typeface="DengXian" charset="-122"/>
                <a:cs typeface="Times New Roman" panose="02020503050405090304" pitchFamily="18" charset="0"/>
              </a:rPr>
              <a:t>CS2916-LLM-SJTU</a:t>
            </a:r>
            <a:r>
              <a:rPr lang="zh-CN" altLang="en-US" sz="1800" dirty="0">
                <a:latin typeface="DengXian" charset="-122"/>
                <a:ea typeface="DengXian" charset="-122"/>
                <a:cs typeface="Times New Roman" panose="02020503050405090304" pitchFamily="18" charset="0"/>
              </a:rPr>
              <a:t>：大语言模型</a:t>
            </a:r>
            <a:endParaRPr lang="en-GB" altLang="zh-CN" sz="1800" dirty="0">
              <a:latin typeface="DengXian" charset="-122"/>
              <a:ea typeface="DengXian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DengXian" charset="-122"/>
                <a:ea typeface="DengXian" charset="-122"/>
              </a:rPr>
              <a:t>Self-Instruct</a:t>
            </a:r>
            <a:endParaRPr lang="zh-CN" altLang="en-US" dirty="0">
              <a:latin typeface="DengXian" charset="-122"/>
              <a:ea typeface="DengXian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</p:txBody>
      </p:sp>
      <p:pic>
        <p:nvPicPr>
          <p:cNvPr id="9" name="Picture 8" descr="A screenshot of a computer program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239" y="2345109"/>
            <a:ext cx="8954761" cy="418170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17100" y="1145090"/>
            <a:ext cx="11457607" cy="943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50000"/>
              </a:lnSpc>
              <a:buClr>
                <a:srgbClr val="8C1515"/>
              </a:buClr>
              <a:buSzPct val="50000"/>
              <a:tabLst>
                <a:tab pos="354965" algn="l"/>
                <a:tab pos="355600" algn="l"/>
              </a:tabLst>
            </a:pPr>
            <a:r>
              <a:rPr kumimoji="1" lang="en-GB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Self-Instruct 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方法仅需要使用 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100 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多个人工撰写的实例作为初始任务池，然后随机选择数据作为示例，就可以通过提示大语言模型生成新的指令微调数据。产出 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52K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指令样本，和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82K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问答对。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9764" y="3429000"/>
            <a:ext cx="3255002" cy="14051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区分分类任务和非分类任务，防止生成的标签分布集中。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764" y="6446067"/>
            <a:ext cx="7451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SELF-INSTRUCT: Aligning Language Models with Self-Generated Instructions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DengXian" charset="-122"/>
                <a:ea typeface="DengXian" charset="-122"/>
              </a:rPr>
              <a:t>Self-Instruct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–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Task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Instruction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Generation</a:t>
            </a:r>
            <a:endParaRPr lang="zh-CN" altLang="en-US" dirty="0">
              <a:latin typeface="DengXian" charset="-122"/>
              <a:ea typeface="DengXian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043" y="1401581"/>
            <a:ext cx="10331273" cy="4528956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DengXian" charset="-122"/>
                <a:ea typeface="DengXian" charset="-122"/>
              </a:rPr>
              <a:t>Self-Instruct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–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Task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Type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Classification</a:t>
            </a:r>
            <a:endParaRPr lang="zh-CN" altLang="en-US" dirty="0">
              <a:latin typeface="DengXian" charset="-122"/>
              <a:ea typeface="DengXian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274" y="1223208"/>
            <a:ext cx="10384972" cy="528961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DengXian" charset="-122"/>
                <a:ea typeface="DengXian" charset="-122"/>
              </a:rPr>
              <a:t>Self-Instruct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–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Instance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Generation</a:t>
            </a:r>
            <a:endParaRPr lang="zh-CN" altLang="en-US" dirty="0">
              <a:latin typeface="DengXian" charset="-122"/>
              <a:ea typeface="DengXian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</p:txBody>
      </p:sp>
      <p:sp>
        <p:nvSpPr>
          <p:cNvPr id="3" name="文本框 6"/>
          <p:cNvSpPr txBox="1"/>
          <p:nvPr/>
        </p:nvSpPr>
        <p:spPr>
          <a:xfrm>
            <a:off x="417100" y="1253272"/>
            <a:ext cx="11103159" cy="3251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50000"/>
              </a:lnSpc>
              <a:buClr>
                <a:srgbClr val="8C1515"/>
              </a:buClr>
              <a:buSzPct val="50000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输入优先的样例生成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endParaRPr kumimoji="1" lang="en-US" altLang="zh-CN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endParaRPr kumimoji="1" lang="en-US" altLang="zh-CN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endParaRPr kumimoji="1" lang="en-US" altLang="zh-CN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endParaRPr kumimoji="1" lang="en-US" altLang="zh-CN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endParaRPr kumimoji="1" lang="zh-CN" altLang="en-US" sz="2000" dirty="0">
              <a:latin typeface="+mn-ea"/>
              <a:ea typeface="+mn-ea"/>
            </a:endParaRPr>
          </a:p>
        </p:txBody>
      </p:sp>
      <p:pic>
        <p:nvPicPr>
          <p:cNvPr id="6" name="Picture 5" descr="A screenshot of a paper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810" y="1714732"/>
            <a:ext cx="8463201" cy="4535391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DengXian" charset="-122"/>
                <a:ea typeface="DengXian" charset="-122"/>
              </a:rPr>
              <a:t>Self-Instruct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–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Instance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Generation</a:t>
            </a:r>
            <a:endParaRPr lang="zh-CN" altLang="en-US" dirty="0">
              <a:latin typeface="DengXian" charset="-122"/>
              <a:ea typeface="DengXian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altLang="zh-CN" sz="2400" dirty="0">
              <a:latin typeface="宋体" charset="-122"/>
              <a:ea typeface="宋体" charset="-122"/>
            </a:endParaRPr>
          </a:p>
        </p:txBody>
      </p:sp>
      <p:sp>
        <p:nvSpPr>
          <p:cNvPr id="3" name="文本框 6"/>
          <p:cNvSpPr txBox="1"/>
          <p:nvPr/>
        </p:nvSpPr>
        <p:spPr>
          <a:xfrm>
            <a:off x="417100" y="1253272"/>
            <a:ext cx="11103159" cy="943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50000"/>
              </a:lnSpc>
              <a:buClr>
                <a:srgbClr val="8C1515"/>
              </a:buClr>
              <a:buSzPct val="50000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输出优先的样例生成（去除输出标签分布的偏置）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kumimoji="1" lang="zh-CN" altLang="en-US" sz="2000" dirty="0">
              <a:latin typeface="+mn-ea"/>
              <a:ea typeface="+mn-e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5215" y="1921282"/>
            <a:ext cx="9261567" cy="452478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29</a:t>
            </a:fld>
            <a:endParaRPr lang="zh-CN" altLang="en-US" dirty="0"/>
          </a:p>
        </p:txBody>
      </p:sp>
      <p:sp>
        <p:nvSpPr>
          <p:cNvPr id="5" name="object 3"/>
          <p:cNvSpPr txBox="1"/>
          <p:nvPr/>
        </p:nvSpPr>
        <p:spPr>
          <a:xfrm>
            <a:off x="11414252" y="6492341"/>
            <a:ext cx="1873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888888"/>
                </a:solidFill>
                <a:latin typeface="等线"/>
                <a:cs typeface="等线"/>
              </a:rPr>
              <a:t>26</a:t>
            </a:r>
            <a:endParaRPr sz="1200">
              <a:latin typeface="等线"/>
              <a:cs typeface="等线"/>
            </a:endParaRPr>
          </a:p>
        </p:txBody>
      </p:sp>
      <p:pic>
        <p:nvPicPr>
          <p:cNvPr id="6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8303" y="3704844"/>
            <a:ext cx="1828800" cy="609600"/>
          </a:xfrm>
          <a:prstGeom prst="rect">
            <a:avLst/>
          </a:prstGeom>
        </p:spPr>
      </p:pic>
      <p:sp>
        <p:nvSpPr>
          <p:cNvPr id="7" name="object 5"/>
          <p:cNvSpPr/>
          <p:nvPr/>
        </p:nvSpPr>
        <p:spPr>
          <a:xfrm>
            <a:off x="2864357" y="2849117"/>
            <a:ext cx="1066800" cy="894715"/>
          </a:xfrm>
          <a:custGeom>
            <a:avLst/>
            <a:gdLst/>
            <a:ahLst/>
            <a:cxnLst/>
            <a:rect l="l" t="t" r="r" b="b"/>
            <a:pathLst>
              <a:path w="1066800" h="894714">
                <a:moveTo>
                  <a:pt x="1001797" y="41561"/>
                </a:moveTo>
                <a:lnTo>
                  <a:pt x="0" y="879475"/>
                </a:lnTo>
                <a:lnTo>
                  <a:pt x="12192" y="894207"/>
                </a:lnTo>
                <a:lnTo>
                  <a:pt x="1014009" y="56151"/>
                </a:lnTo>
                <a:lnTo>
                  <a:pt x="1001797" y="41561"/>
                </a:lnTo>
                <a:close/>
              </a:path>
              <a:path w="1066800" h="894714">
                <a:moveTo>
                  <a:pt x="1051863" y="33401"/>
                </a:moveTo>
                <a:lnTo>
                  <a:pt x="1011555" y="33401"/>
                </a:lnTo>
                <a:lnTo>
                  <a:pt x="1023746" y="48006"/>
                </a:lnTo>
                <a:lnTo>
                  <a:pt x="1014009" y="56151"/>
                </a:lnTo>
                <a:lnTo>
                  <a:pt x="1032382" y="78105"/>
                </a:lnTo>
                <a:lnTo>
                  <a:pt x="1051863" y="33401"/>
                </a:lnTo>
                <a:close/>
              </a:path>
              <a:path w="1066800" h="894714">
                <a:moveTo>
                  <a:pt x="1011555" y="33401"/>
                </a:moveTo>
                <a:lnTo>
                  <a:pt x="1001797" y="41561"/>
                </a:lnTo>
                <a:lnTo>
                  <a:pt x="1014009" y="56151"/>
                </a:lnTo>
                <a:lnTo>
                  <a:pt x="1023746" y="48006"/>
                </a:lnTo>
                <a:lnTo>
                  <a:pt x="1011555" y="33401"/>
                </a:lnTo>
                <a:close/>
              </a:path>
              <a:path w="1066800" h="894714">
                <a:moveTo>
                  <a:pt x="1066419" y="0"/>
                </a:moveTo>
                <a:lnTo>
                  <a:pt x="983488" y="19685"/>
                </a:lnTo>
                <a:lnTo>
                  <a:pt x="1001797" y="41561"/>
                </a:lnTo>
                <a:lnTo>
                  <a:pt x="1011555" y="33401"/>
                </a:lnTo>
                <a:lnTo>
                  <a:pt x="1051863" y="33401"/>
                </a:lnTo>
                <a:lnTo>
                  <a:pt x="106641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977640" y="2561844"/>
            <a:ext cx="1911095" cy="620267"/>
          </a:xfrm>
          <a:prstGeom prst="rect">
            <a:avLst/>
          </a:prstGeom>
        </p:spPr>
      </p:pic>
      <p:sp>
        <p:nvSpPr>
          <p:cNvPr id="9" name="object 8"/>
          <p:cNvSpPr/>
          <p:nvPr/>
        </p:nvSpPr>
        <p:spPr>
          <a:xfrm>
            <a:off x="2870454" y="4005834"/>
            <a:ext cx="1245235" cy="76200"/>
          </a:xfrm>
          <a:custGeom>
            <a:avLst/>
            <a:gdLst/>
            <a:ahLst/>
            <a:cxnLst/>
            <a:rect l="l" t="t" r="r" b="b"/>
            <a:pathLst>
              <a:path w="1245235" h="76200">
                <a:moveTo>
                  <a:pt x="1168654" y="0"/>
                </a:moveTo>
                <a:lnTo>
                  <a:pt x="1168654" y="76200"/>
                </a:lnTo>
                <a:lnTo>
                  <a:pt x="1225804" y="47625"/>
                </a:lnTo>
                <a:lnTo>
                  <a:pt x="1181354" y="47625"/>
                </a:lnTo>
                <a:lnTo>
                  <a:pt x="1181354" y="28575"/>
                </a:lnTo>
                <a:lnTo>
                  <a:pt x="1225804" y="28575"/>
                </a:lnTo>
                <a:lnTo>
                  <a:pt x="1168654" y="0"/>
                </a:lnTo>
                <a:close/>
              </a:path>
              <a:path w="1245235" h="76200">
                <a:moveTo>
                  <a:pt x="1168654" y="28575"/>
                </a:moveTo>
                <a:lnTo>
                  <a:pt x="0" y="28575"/>
                </a:lnTo>
                <a:lnTo>
                  <a:pt x="0" y="47625"/>
                </a:lnTo>
                <a:lnTo>
                  <a:pt x="1168654" y="47625"/>
                </a:lnTo>
                <a:lnTo>
                  <a:pt x="1168654" y="28575"/>
                </a:lnTo>
                <a:close/>
              </a:path>
              <a:path w="1245235" h="76200">
                <a:moveTo>
                  <a:pt x="1225804" y="28575"/>
                </a:moveTo>
                <a:lnTo>
                  <a:pt x="1181354" y="28575"/>
                </a:lnTo>
                <a:lnTo>
                  <a:pt x="1181354" y="47625"/>
                </a:lnTo>
                <a:lnTo>
                  <a:pt x="1225804" y="47625"/>
                </a:lnTo>
                <a:lnTo>
                  <a:pt x="1244854" y="38100"/>
                </a:lnTo>
                <a:lnTo>
                  <a:pt x="1225804" y="2857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9"/>
          <p:cNvSpPr txBox="1"/>
          <p:nvPr/>
        </p:nvSpPr>
        <p:spPr>
          <a:xfrm>
            <a:off x="3006089" y="4083177"/>
            <a:ext cx="1168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Microsoft YaHei UI"/>
                <a:cs typeface="Microsoft YaHei UI"/>
              </a:rPr>
              <a:t>复杂化输入</a:t>
            </a:r>
            <a:endParaRPr sz="1800" dirty="0">
              <a:latin typeface="Microsoft YaHei UI"/>
              <a:cs typeface="Microsoft YaHei UI"/>
            </a:endParaRPr>
          </a:p>
        </p:txBody>
      </p:sp>
      <p:sp>
        <p:nvSpPr>
          <p:cNvPr id="11" name="object 10"/>
          <p:cNvSpPr/>
          <p:nvPr/>
        </p:nvSpPr>
        <p:spPr>
          <a:xfrm>
            <a:off x="2772917" y="4344923"/>
            <a:ext cx="1368425" cy="763270"/>
          </a:xfrm>
          <a:custGeom>
            <a:avLst/>
            <a:gdLst/>
            <a:ahLst/>
            <a:cxnLst/>
            <a:rect l="l" t="t" r="r" b="b"/>
            <a:pathLst>
              <a:path w="1368425" h="763270">
                <a:moveTo>
                  <a:pt x="1296988" y="734766"/>
                </a:moveTo>
                <a:lnTo>
                  <a:pt x="1283208" y="759713"/>
                </a:lnTo>
                <a:lnTo>
                  <a:pt x="1368297" y="763269"/>
                </a:lnTo>
                <a:lnTo>
                  <a:pt x="1352938" y="740918"/>
                </a:lnTo>
                <a:lnTo>
                  <a:pt x="1308099" y="740918"/>
                </a:lnTo>
                <a:lnTo>
                  <a:pt x="1296988" y="734766"/>
                </a:lnTo>
                <a:close/>
              </a:path>
              <a:path w="1368425" h="763270">
                <a:moveTo>
                  <a:pt x="1306197" y="718094"/>
                </a:moveTo>
                <a:lnTo>
                  <a:pt x="1296988" y="734766"/>
                </a:lnTo>
                <a:lnTo>
                  <a:pt x="1308099" y="740918"/>
                </a:lnTo>
                <a:lnTo>
                  <a:pt x="1317370" y="724281"/>
                </a:lnTo>
                <a:lnTo>
                  <a:pt x="1306197" y="718094"/>
                </a:lnTo>
                <a:close/>
              </a:path>
              <a:path w="1368425" h="763270">
                <a:moveTo>
                  <a:pt x="1320037" y="693038"/>
                </a:moveTo>
                <a:lnTo>
                  <a:pt x="1306197" y="718094"/>
                </a:lnTo>
                <a:lnTo>
                  <a:pt x="1317370" y="724281"/>
                </a:lnTo>
                <a:lnTo>
                  <a:pt x="1308099" y="740918"/>
                </a:lnTo>
                <a:lnTo>
                  <a:pt x="1352938" y="740918"/>
                </a:lnTo>
                <a:lnTo>
                  <a:pt x="1320037" y="693038"/>
                </a:lnTo>
                <a:close/>
              </a:path>
              <a:path w="1368425" h="763270">
                <a:moveTo>
                  <a:pt x="9143" y="0"/>
                </a:moveTo>
                <a:lnTo>
                  <a:pt x="0" y="16763"/>
                </a:lnTo>
                <a:lnTo>
                  <a:pt x="1296988" y="734766"/>
                </a:lnTo>
                <a:lnTo>
                  <a:pt x="1306197" y="718094"/>
                </a:lnTo>
                <a:lnTo>
                  <a:pt x="914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1"/>
          <p:cNvSpPr txBox="1"/>
          <p:nvPr/>
        </p:nvSpPr>
        <p:spPr>
          <a:xfrm>
            <a:off x="2611373" y="4727194"/>
            <a:ext cx="9398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latin typeface="Microsoft YaHei UI"/>
                <a:cs typeface="Microsoft YaHei UI"/>
              </a:rPr>
              <a:t>增加限制</a:t>
            </a:r>
            <a:endParaRPr sz="1800" dirty="0">
              <a:latin typeface="Microsoft YaHei UI"/>
              <a:cs typeface="Microsoft YaHei UI"/>
            </a:endParaRPr>
          </a:p>
        </p:txBody>
      </p:sp>
      <p:grpSp>
        <p:nvGrpSpPr>
          <p:cNvPr id="13" name="object 12"/>
          <p:cNvGrpSpPr/>
          <p:nvPr/>
        </p:nvGrpSpPr>
        <p:grpSpPr>
          <a:xfrm>
            <a:off x="1785366" y="3755135"/>
            <a:ext cx="5730240" cy="1715135"/>
            <a:chOff x="1785366" y="3755135"/>
            <a:chExt cx="5730240" cy="1715135"/>
          </a:xfrm>
        </p:grpSpPr>
        <p:pic>
          <p:nvPicPr>
            <p:cNvPr id="14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160520" y="4852415"/>
              <a:ext cx="2276855" cy="617219"/>
            </a:xfrm>
            <a:prstGeom prst="rect">
              <a:avLst/>
            </a:prstGeom>
          </p:spPr>
        </p:pic>
        <p:sp>
          <p:nvSpPr>
            <p:cNvPr id="15" name="object 14"/>
            <p:cNvSpPr/>
            <p:nvPr/>
          </p:nvSpPr>
          <p:spPr>
            <a:xfrm>
              <a:off x="1785366" y="4514849"/>
              <a:ext cx="76200" cy="955040"/>
            </a:xfrm>
            <a:custGeom>
              <a:avLst/>
              <a:gdLst/>
              <a:ahLst/>
              <a:cxnLst/>
              <a:rect l="l" t="t" r="r" b="b"/>
              <a:pathLst>
                <a:path w="76200" h="955039">
                  <a:moveTo>
                    <a:pt x="28575" y="878840"/>
                  </a:moveTo>
                  <a:lnTo>
                    <a:pt x="0" y="878840"/>
                  </a:lnTo>
                  <a:lnTo>
                    <a:pt x="38100" y="955040"/>
                  </a:lnTo>
                  <a:lnTo>
                    <a:pt x="69850" y="891540"/>
                  </a:lnTo>
                  <a:lnTo>
                    <a:pt x="28575" y="891540"/>
                  </a:lnTo>
                  <a:lnTo>
                    <a:pt x="28575" y="878840"/>
                  </a:lnTo>
                  <a:close/>
                </a:path>
                <a:path w="76200" h="955039">
                  <a:moveTo>
                    <a:pt x="47625" y="0"/>
                  </a:moveTo>
                  <a:lnTo>
                    <a:pt x="28575" y="0"/>
                  </a:lnTo>
                  <a:lnTo>
                    <a:pt x="28575" y="891540"/>
                  </a:lnTo>
                  <a:lnTo>
                    <a:pt x="47625" y="891540"/>
                  </a:lnTo>
                  <a:lnTo>
                    <a:pt x="47625" y="0"/>
                  </a:lnTo>
                  <a:close/>
                </a:path>
                <a:path w="76200" h="955039">
                  <a:moveTo>
                    <a:pt x="76200" y="878840"/>
                  </a:moveTo>
                  <a:lnTo>
                    <a:pt x="47625" y="878840"/>
                  </a:lnTo>
                  <a:lnTo>
                    <a:pt x="47625" y="891540"/>
                  </a:lnTo>
                  <a:lnTo>
                    <a:pt x="69850" y="891540"/>
                  </a:lnTo>
                  <a:lnTo>
                    <a:pt x="76200" y="87884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245864" y="3755135"/>
              <a:ext cx="1919489" cy="573024"/>
            </a:xfrm>
            <a:prstGeom prst="rect">
              <a:avLst/>
            </a:prstGeom>
          </p:spPr>
        </p:pic>
        <p:sp>
          <p:nvSpPr>
            <p:cNvPr id="17" name="object 16"/>
            <p:cNvSpPr/>
            <p:nvPr/>
          </p:nvSpPr>
          <p:spPr>
            <a:xfrm>
              <a:off x="6270498" y="3982973"/>
              <a:ext cx="1245235" cy="76200"/>
            </a:xfrm>
            <a:custGeom>
              <a:avLst/>
              <a:gdLst/>
              <a:ahLst/>
              <a:cxnLst/>
              <a:rect l="l" t="t" r="r" b="b"/>
              <a:pathLst>
                <a:path w="1245234" h="76200">
                  <a:moveTo>
                    <a:pt x="1168653" y="0"/>
                  </a:moveTo>
                  <a:lnTo>
                    <a:pt x="1168653" y="76200"/>
                  </a:lnTo>
                  <a:lnTo>
                    <a:pt x="1225803" y="47625"/>
                  </a:lnTo>
                  <a:lnTo>
                    <a:pt x="1181353" y="47625"/>
                  </a:lnTo>
                  <a:lnTo>
                    <a:pt x="1181353" y="28575"/>
                  </a:lnTo>
                  <a:lnTo>
                    <a:pt x="1225803" y="28575"/>
                  </a:lnTo>
                  <a:lnTo>
                    <a:pt x="1168653" y="0"/>
                  </a:lnTo>
                  <a:close/>
                </a:path>
                <a:path w="1245234" h="76200">
                  <a:moveTo>
                    <a:pt x="1168653" y="28575"/>
                  </a:moveTo>
                  <a:lnTo>
                    <a:pt x="0" y="28575"/>
                  </a:lnTo>
                  <a:lnTo>
                    <a:pt x="0" y="47625"/>
                  </a:lnTo>
                  <a:lnTo>
                    <a:pt x="1168653" y="47625"/>
                  </a:lnTo>
                  <a:lnTo>
                    <a:pt x="1168653" y="28575"/>
                  </a:lnTo>
                  <a:close/>
                </a:path>
                <a:path w="1245234" h="76200">
                  <a:moveTo>
                    <a:pt x="1225803" y="28575"/>
                  </a:moveTo>
                  <a:lnTo>
                    <a:pt x="1181353" y="28575"/>
                  </a:lnTo>
                  <a:lnTo>
                    <a:pt x="1181353" y="47625"/>
                  </a:lnTo>
                  <a:lnTo>
                    <a:pt x="1225803" y="47625"/>
                  </a:lnTo>
                  <a:lnTo>
                    <a:pt x="1244853" y="38100"/>
                  </a:lnTo>
                  <a:lnTo>
                    <a:pt x="1225803" y="285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7"/>
          <p:cNvSpPr txBox="1"/>
          <p:nvPr/>
        </p:nvSpPr>
        <p:spPr>
          <a:xfrm>
            <a:off x="793495" y="4816551"/>
            <a:ext cx="94106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pc="-15" dirty="0">
                <a:latin typeface="Microsoft YaHei UI"/>
                <a:cs typeface="Microsoft YaHei UI"/>
              </a:rPr>
              <a:t>广</a:t>
            </a:r>
            <a:r>
              <a:rPr sz="1800" spc="-15" dirty="0" err="1">
                <a:latin typeface="Microsoft YaHei UI"/>
                <a:cs typeface="Microsoft YaHei UI"/>
              </a:rPr>
              <a:t>度演化</a:t>
            </a:r>
            <a:endParaRPr sz="1800" dirty="0">
              <a:latin typeface="Microsoft YaHei UI"/>
              <a:cs typeface="Microsoft YaHei UI"/>
            </a:endParaRPr>
          </a:p>
        </p:txBody>
      </p:sp>
      <p:pic>
        <p:nvPicPr>
          <p:cNvPr id="19" name="object 18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41604" y="5672328"/>
            <a:ext cx="2616107" cy="446531"/>
          </a:xfrm>
          <a:prstGeom prst="rect">
            <a:avLst/>
          </a:prstGeom>
        </p:spPr>
      </p:pic>
      <p:sp>
        <p:nvSpPr>
          <p:cNvPr id="20" name="object 19"/>
          <p:cNvSpPr/>
          <p:nvPr/>
        </p:nvSpPr>
        <p:spPr>
          <a:xfrm>
            <a:off x="3400805" y="5857494"/>
            <a:ext cx="779780" cy="76200"/>
          </a:xfrm>
          <a:custGeom>
            <a:avLst/>
            <a:gdLst/>
            <a:ahLst/>
            <a:cxnLst/>
            <a:rect l="l" t="t" r="r" b="b"/>
            <a:pathLst>
              <a:path w="779779" h="76200">
                <a:moveTo>
                  <a:pt x="703199" y="0"/>
                </a:moveTo>
                <a:lnTo>
                  <a:pt x="703199" y="76199"/>
                </a:lnTo>
                <a:lnTo>
                  <a:pt x="760349" y="47624"/>
                </a:lnTo>
                <a:lnTo>
                  <a:pt x="715899" y="47624"/>
                </a:lnTo>
                <a:lnTo>
                  <a:pt x="715899" y="28574"/>
                </a:lnTo>
                <a:lnTo>
                  <a:pt x="760349" y="28574"/>
                </a:lnTo>
                <a:lnTo>
                  <a:pt x="703199" y="0"/>
                </a:lnTo>
                <a:close/>
              </a:path>
              <a:path w="779779" h="76200">
                <a:moveTo>
                  <a:pt x="703199" y="28574"/>
                </a:moveTo>
                <a:lnTo>
                  <a:pt x="0" y="28574"/>
                </a:lnTo>
                <a:lnTo>
                  <a:pt x="0" y="47624"/>
                </a:lnTo>
                <a:lnTo>
                  <a:pt x="703199" y="47624"/>
                </a:lnTo>
                <a:lnTo>
                  <a:pt x="703199" y="28574"/>
                </a:lnTo>
                <a:close/>
              </a:path>
              <a:path w="779779" h="76200">
                <a:moveTo>
                  <a:pt x="760349" y="28574"/>
                </a:moveTo>
                <a:lnTo>
                  <a:pt x="715899" y="28574"/>
                </a:lnTo>
                <a:lnTo>
                  <a:pt x="715899" y="47624"/>
                </a:lnTo>
                <a:lnTo>
                  <a:pt x="760349" y="47624"/>
                </a:lnTo>
                <a:lnTo>
                  <a:pt x="779399" y="38099"/>
                </a:lnTo>
                <a:lnTo>
                  <a:pt x="760349" y="2857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object 2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329173" y="5646420"/>
            <a:ext cx="2539835" cy="615696"/>
          </a:xfrm>
          <a:prstGeom prst="rect">
            <a:avLst/>
          </a:prstGeom>
        </p:spPr>
      </p:pic>
      <p:sp>
        <p:nvSpPr>
          <p:cNvPr id="22" name="object 21"/>
          <p:cNvSpPr txBox="1"/>
          <p:nvPr/>
        </p:nvSpPr>
        <p:spPr>
          <a:xfrm>
            <a:off x="225348" y="6067450"/>
            <a:ext cx="5477510" cy="706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2801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Microsoft YaHei UI"/>
                <a:cs typeface="Microsoft YaHei UI"/>
              </a:rPr>
              <a:t>增加推理</a:t>
            </a:r>
            <a:endParaRPr sz="1800" dirty="0">
              <a:latin typeface="Microsoft YaHei UI"/>
              <a:cs typeface="Microsoft YaHei UI"/>
            </a:endParaRPr>
          </a:p>
          <a:p>
            <a:pPr marL="12700">
              <a:lnSpc>
                <a:spcPct val="100000"/>
              </a:lnSpc>
              <a:spcBef>
                <a:spcPts val="2000"/>
              </a:spcBef>
            </a:pPr>
            <a:r>
              <a:rPr sz="1000" dirty="0">
                <a:latin typeface="Segoe UI"/>
                <a:cs typeface="Segoe UI"/>
              </a:rPr>
              <a:t>WizardLM:</a:t>
            </a:r>
            <a:r>
              <a:rPr sz="1000" spc="-50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Empowering</a:t>
            </a:r>
            <a:r>
              <a:rPr sz="1000" spc="-25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Large</a:t>
            </a:r>
            <a:r>
              <a:rPr sz="1000" spc="-30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Language</a:t>
            </a:r>
            <a:r>
              <a:rPr sz="1000" spc="-25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Models</a:t>
            </a:r>
            <a:r>
              <a:rPr sz="1000" spc="-40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to</a:t>
            </a:r>
            <a:r>
              <a:rPr sz="1000" spc="-45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Follow</a:t>
            </a:r>
            <a:r>
              <a:rPr sz="1000" spc="-55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Complex</a:t>
            </a:r>
            <a:r>
              <a:rPr sz="1000" spc="-15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Instructions.</a:t>
            </a:r>
            <a:r>
              <a:rPr sz="1000" spc="-35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arXiv2304.12244</a:t>
            </a:r>
            <a:endParaRPr sz="1000" dirty="0">
              <a:latin typeface="Segoe UI"/>
              <a:cs typeface="Segoe UI"/>
            </a:endParaRPr>
          </a:p>
        </p:txBody>
      </p:sp>
      <p:sp>
        <p:nvSpPr>
          <p:cNvPr id="23" name="object 22"/>
          <p:cNvSpPr/>
          <p:nvPr/>
        </p:nvSpPr>
        <p:spPr>
          <a:xfrm>
            <a:off x="7084314" y="5938265"/>
            <a:ext cx="779780" cy="76200"/>
          </a:xfrm>
          <a:custGeom>
            <a:avLst/>
            <a:gdLst/>
            <a:ahLst/>
            <a:cxnLst/>
            <a:rect l="l" t="t" r="r" b="b"/>
            <a:pathLst>
              <a:path w="779779" h="76200">
                <a:moveTo>
                  <a:pt x="703199" y="0"/>
                </a:moveTo>
                <a:lnTo>
                  <a:pt x="703199" y="76200"/>
                </a:lnTo>
                <a:lnTo>
                  <a:pt x="760349" y="47625"/>
                </a:lnTo>
                <a:lnTo>
                  <a:pt x="715899" y="47625"/>
                </a:lnTo>
                <a:lnTo>
                  <a:pt x="715899" y="28575"/>
                </a:lnTo>
                <a:lnTo>
                  <a:pt x="760349" y="28575"/>
                </a:lnTo>
                <a:lnTo>
                  <a:pt x="703199" y="0"/>
                </a:lnTo>
                <a:close/>
              </a:path>
              <a:path w="779779" h="76200">
                <a:moveTo>
                  <a:pt x="703199" y="28575"/>
                </a:moveTo>
                <a:lnTo>
                  <a:pt x="0" y="28575"/>
                </a:lnTo>
                <a:lnTo>
                  <a:pt x="0" y="47625"/>
                </a:lnTo>
                <a:lnTo>
                  <a:pt x="703199" y="47625"/>
                </a:lnTo>
                <a:lnTo>
                  <a:pt x="703199" y="28575"/>
                </a:lnTo>
                <a:close/>
              </a:path>
              <a:path w="779779" h="76200">
                <a:moveTo>
                  <a:pt x="760349" y="28575"/>
                </a:moveTo>
                <a:lnTo>
                  <a:pt x="715899" y="28575"/>
                </a:lnTo>
                <a:lnTo>
                  <a:pt x="715899" y="47625"/>
                </a:lnTo>
                <a:lnTo>
                  <a:pt x="760349" y="47625"/>
                </a:lnTo>
                <a:lnTo>
                  <a:pt x="779399" y="38100"/>
                </a:lnTo>
                <a:lnTo>
                  <a:pt x="760349" y="2857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3"/>
          <p:cNvSpPr txBox="1"/>
          <p:nvPr/>
        </p:nvSpPr>
        <p:spPr>
          <a:xfrm>
            <a:off x="6908672" y="6110732"/>
            <a:ext cx="1170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Microsoft YaHei UI"/>
                <a:cs typeface="Microsoft YaHei UI"/>
              </a:rPr>
              <a:t>复杂化输入</a:t>
            </a:r>
            <a:endParaRPr sz="1800">
              <a:latin typeface="Microsoft YaHei UI"/>
              <a:cs typeface="Microsoft YaHei UI"/>
            </a:endParaRPr>
          </a:p>
        </p:txBody>
      </p:sp>
      <p:pic>
        <p:nvPicPr>
          <p:cNvPr id="25" name="object 24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8168640" y="5093206"/>
            <a:ext cx="2852928" cy="1697734"/>
          </a:xfrm>
          <a:prstGeom prst="rect">
            <a:avLst/>
          </a:prstGeom>
        </p:spPr>
      </p:pic>
      <p:sp>
        <p:nvSpPr>
          <p:cNvPr id="26" name="object 25"/>
          <p:cNvSpPr txBox="1"/>
          <p:nvPr/>
        </p:nvSpPr>
        <p:spPr>
          <a:xfrm>
            <a:off x="6391147" y="4160248"/>
            <a:ext cx="1168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Microsoft YaHei UI"/>
                <a:cs typeface="Microsoft YaHei UI"/>
              </a:rPr>
              <a:t>复杂化输入</a:t>
            </a:r>
            <a:endParaRPr sz="1800" dirty="0">
              <a:latin typeface="Microsoft YaHei UI"/>
              <a:cs typeface="Microsoft YaHei UI"/>
            </a:endParaRPr>
          </a:p>
        </p:txBody>
      </p:sp>
      <p:pic>
        <p:nvPicPr>
          <p:cNvPr id="27" name="object 26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7665719" y="3259835"/>
            <a:ext cx="3493008" cy="1667256"/>
          </a:xfrm>
          <a:prstGeom prst="rect">
            <a:avLst/>
          </a:prstGeom>
        </p:spPr>
      </p:pic>
      <p:sp>
        <p:nvSpPr>
          <p:cNvPr id="28" name="object 25"/>
          <p:cNvSpPr txBox="1"/>
          <p:nvPr/>
        </p:nvSpPr>
        <p:spPr>
          <a:xfrm>
            <a:off x="2497073" y="2947977"/>
            <a:ext cx="116840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pc="-10" dirty="0">
                <a:latin typeface="Microsoft YaHei UI"/>
                <a:cs typeface="Microsoft YaHei UI"/>
              </a:rPr>
              <a:t>深度演化</a:t>
            </a:r>
            <a:endParaRPr sz="1800" dirty="0">
              <a:latin typeface="Microsoft YaHei UI"/>
              <a:cs typeface="Microsoft YaHei UI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17101" y="1264116"/>
            <a:ext cx="11103159" cy="943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5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深度演化：增加约束、加深（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deepening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）、具体化、增加推理步骤和复杂化输入</a:t>
            </a: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5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广度演化：旨在增强主题覆盖、技能覆盖和整体数据集多样性</a:t>
            </a:r>
          </a:p>
        </p:txBody>
      </p:sp>
      <p:sp>
        <p:nvSpPr>
          <p:cNvPr id="30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en-US" altLang="zh-CN" dirty="0" err="1">
                <a:latin typeface="DengXian" charset="-122"/>
                <a:ea typeface="DengXian" charset="-122"/>
              </a:rPr>
              <a:t>Evol</a:t>
            </a:r>
            <a:r>
              <a:rPr lang="en-US" altLang="zh-CN" dirty="0">
                <a:latin typeface="DengXian" charset="-122"/>
                <a:ea typeface="DengXian" charset="-122"/>
              </a:rPr>
              <a:t>-Instruct</a:t>
            </a:r>
            <a:r>
              <a:rPr lang="zh-CN" altLang="en-US" dirty="0">
                <a:latin typeface="DengXian" charset="-122"/>
                <a:ea typeface="DengXian" charset="-122"/>
              </a:rPr>
              <a:t>：指令演化的方法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为什么要使用指令微调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17101" y="1541417"/>
            <a:ext cx="4023360" cy="45911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/>
              <a:t>在上海宝山区，公园里 迎来盛花期的樱花，美 不胜收，这片樱花的海 洋吸引人们徜徉其中、 驻足拍照。在陕西西安， 这条两公里长的道路两 旁，数百棵樱花树竞相 绽放，延绵成一片花海， 市民和车辆从中经过， 享受着古城春天这抹浪 漫的色彩。在河北沧州， 梨花盛开，雪白的梨花 令人陶醉，众多游客前 来感受春日美景。</a:t>
            </a:r>
            <a:r>
              <a:rPr lang="zh-CN" altLang="en-US" sz="1600" u="sng" dirty="0"/>
              <a:t>以上 描述中地点</a:t>
            </a:r>
            <a:endParaRPr lang="en-US" sz="1600" u="sng" dirty="0"/>
          </a:p>
        </p:txBody>
      </p:sp>
      <p:sp>
        <p:nvSpPr>
          <p:cNvPr id="17" name="Rounded Rectangle 16"/>
          <p:cNvSpPr/>
          <p:nvPr/>
        </p:nvSpPr>
        <p:spPr>
          <a:xfrm>
            <a:off x="6687003" y="1332410"/>
            <a:ext cx="4833257" cy="20965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的变化显示了中国不同地区春天的独特风采。在江苏苏 州，园林中的桃花也迎来了自己的盛放季节，粉嫩的花 瓣在水面倒影下显得更加娇艳，吸引着众多摄影爱好者 和游客驻足欣赏。而在广东广州，紫荆花开始绽放，街 道两旁被紫色花朵装点得如诗如画，行人在花影下穿行， 感受着南国春天的热烈与活力。在四川成都</a:t>
            </a:r>
            <a:r>
              <a:rPr lang="en-US" altLang="zh-CN" sz="1400" dirty="0"/>
              <a:t>…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6687002" y="3683727"/>
            <a:ext cx="4833257" cy="28372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上述描述涵盖了三个地点，每个地点都有其独特的春季风光： 上海宝山区：描述中提到了宝山区的一个公园，其中的樱花盛开， 美不胜收。樱花的海洋吸引着人们在其中徜徉和拍照，显然这里 是一个春季赏花的热门场所。 陕西西安：在西安，有一条两公里长的道路，道路两旁种植着数 百棵樱花树。这些樱花树竞相绽放，形成了一片连绵的花海。市 民和车辆可以从中经过，享受这座古城春天独有的浪漫色彩。 河北沧州：沧一道美丽的风景线，吸引了众多游客前来游览和体验春日的美景州的春天以梨花闻名。大量盛开的雪白梨花构成了 。 这三个地点都展示了中国不同地区春季的自然美景，通过花卉的 盛开，让人们感受到春天的生机与美丽。</a:t>
            </a:r>
            <a:endParaRPr lang="en-US" sz="1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4440461" y="2599509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440461" y="2599509"/>
            <a:ext cx="22465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440461" y="4959532"/>
            <a:ext cx="22465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58026" y="2075876"/>
            <a:ext cx="224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模型只经过预训练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58026" y="4526280"/>
            <a:ext cx="224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模型经过指令微调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662" y="6418052"/>
            <a:ext cx="6100762" cy="465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zh-CN" sz="1800" dirty="0">
                <a:latin typeface="DengXian" charset="-122"/>
                <a:ea typeface="DengXian" charset="-122"/>
                <a:cs typeface="Times New Roman" panose="02020503050405090304" pitchFamily="18" charset="0"/>
              </a:rPr>
              <a:t>CS2916-LLM-SJTU</a:t>
            </a:r>
            <a:r>
              <a:rPr lang="zh-CN" altLang="en-US" sz="1800" dirty="0">
                <a:latin typeface="DengXian" charset="-122"/>
                <a:ea typeface="DengXian" charset="-122"/>
                <a:cs typeface="Times New Roman" panose="02020503050405090304" pitchFamily="18" charset="0"/>
              </a:rPr>
              <a:t>：大语言模型</a:t>
            </a:r>
            <a:endParaRPr lang="en-GB" altLang="zh-CN" sz="1800" dirty="0">
              <a:latin typeface="DengXian" charset="-122"/>
              <a:ea typeface="DengXian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4" grpId="0"/>
      <p:bldP spid="2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30</a:t>
            </a:fld>
            <a:endParaRPr lang="zh-CN" altLang="en-US" dirty="0"/>
          </a:p>
        </p:txBody>
      </p: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47974" y="1247655"/>
            <a:ext cx="11049285" cy="4236598"/>
          </a:xfrm>
          <a:prstGeom prst="rect">
            <a:avLst/>
          </a:prstGeom>
        </p:spPr>
      </p:pic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场景驱动的合成数据建构</a:t>
            </a:r>
          </a:p>
        </p:txBody>
      </p:sp>
      <p:sp>
        <p:nvSpPr>
          <p:cNvPr id="8" name="object 17"/>
          <p:cNvSpPr txBox="1"/>
          <p:nvPr/>
        </p:nvSpPr>
        <p:spPr>
          <a:xfrm>
            <a:off x="2463480" y="6516891"/>
            <a:ext cx="7010399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400" dirty="0"/>
              <a:t>Enhancing Chat Language Models by Scaling High-quality Instructional Conversations 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2" name="文本框 6"/>
          <p:cNvSpPr txBox="1"/>
          <p:nvPr/>
        </p:nvSpPr>
        <p:spPr>
          <a:xfrm>
            <a:off x="274966" y="5660296"/>
            <a:ext cx="11245294" cy="8309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UltraChat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是目前数量最广泛、平均消息长度最长、多样性最高、社区一致性最高的指令调优数据之一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DengXian" charset="-122"/>
                <a:ea typeface="DengXian" charset="-122"/>
              </a:rPr>
              <a:t>UltraChat</a:t>
            </a:r>
            <a:r>
              <a:rPr lang="zh-CN" altLang="en-US" dirty="0">
                <a:latin typeface="DengXian" charset="-122"/>
                <a:ea typeface="DengXian" charset="-122"/>
              </a:rPr>
              <a:t> 的场景设置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31</a:t>
            </a:fld>
            <a:endParaRPr lang="zh-CN" altLang="en-US" dirty="0"/>
          </a:p>
        </p:txBody>
      </p:sp>
      <p:sp>
        <p:nvSpPr>
          <p:cNvPr id="5" name="内容占位符 2"/>
          <p:cNvSpPr>
            <a:spLocks noGrp="1"/>
          </p:cNvSpPr>
          <p:nvPr>
            <p:ph sz="quarter" idx="10"/>
          </p:nvPr>
        </p:nvSpPr>
        <p:spPr>
          <a:xfrm>
            <a:off x="417101" y="1211849"/>
            <a:ext cx="11419994" cy="5023372"/>
          </a:xfrm>
        </p:spPr>
        <p:txBody>
          <a:bodyPr/>
          <a:lstStyle/>
          <a:p>
            <a:pPr marL="355600" indent="-342900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关于世界的问题</a:t>
            </a:r>
            <a:endParaRPr kumimoji="1" lang="en-US" altLang="zh-CN" sz="24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698500" lvl="3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侧重于现实世界中的概念、对象和实体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698500" lvl="3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从 </a:t>
            </a:r>
            <a:r>
              <a:rPr kumimoji="1" lang="en-US" altLang="zh-CN" sz="2000" dirty="0" err="1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ChatGPT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 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生成主题、子主题和相关问题，结合维基百科中的实体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698500" lvl="3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生成约 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50 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万个开场问题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55600" indent="-342900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创作与生成</a:t>
            </a:r>
            <a:endParaRPr kumimoji="1" lang="en-US" altLang="zh-CN" sz="24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698500" lvl="3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涉及文本生成任务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698500" lvl="3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采用了 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20 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种不同类型的文本材料（如诗歌、故事、新闻文章等）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698500" lvl="3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让 </a:t>
            </a:r>
            <a:r>
              <a:rPr kumimoji="1" lang="en-US" altLang="zh-CN" sz="2000" dirty="0" err="1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ChatGPT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 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生成与之相关的指令，并被进一步扩展为详细的对话任务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55600" indent="-342900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材料的辅助</a:t>
            </a:r>
            <a:endParaRPr kumimoji="1" lang="en-US" altLang="zh-CN" sz="24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698500" lvl="3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围绕现有文本材料的处理任务（如重写、总结等）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698500" lvl="3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通过使用 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C4 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语料库中的文本片段，生成相应的对话开场白和进一步指令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3" name="object 17"/>
          <p:cNvSpPr txBox="1"/>
          <p:nvPr/>
        </p:nvSpPr>
        <p:spPr>
          <a:xfrm>
            <a:off x="2463480" y="6516891"/>
            <a:ext cx="7010399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400" dirty="0"/>
              <a:t>Enhancing Chat Language Models by Scaling High-quality Instructional Conversations </a:t>
            </a:r>
            <a:endParaRPr sz="1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32</a:t>
            </a:fld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指令微调的实验性分析</a:t>
            </a: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41710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数据集</a:t>
            </a:r>
            <a:endParaRPr kumimoji="1" lang="en-US" altLang="zh-CN" sz="20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NLP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任务数据集：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Flan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V2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1836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任务，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20M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指令样本）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日常任务数据：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	</a:t>
            </a:r>
            <a:r>
              <a:rPr kumimoji="1" lang="en-US" altLang="zh-CN" sz="2000" dirty="0" err="1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ShareGPT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63K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合成数据：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	Alpaca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52K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指令改进策略</a:t>
            </a:r>
            <a:endParaRPr kumimoji="1" lang="en-US" altLang="zh-CN" sz="20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增强指令复杂性：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kumimoji="1" lang="en-US" altLang="zh-CN" sz="2000" dirty="0" err="1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Evol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-Instruct</a:t>
            </a:r>
          </a:p>
          <a:p>
            <a:pPr lvl="1"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增强话题多样性：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YuLan-Chat-3</a:t>
            </a:r>
          </a:p>
          <a:p>
            <a:pPr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对比模型</a:t>
            </a:r>
            <a:endParaRPr kumimoji="1" lang="en-US" altLang="zh-CN" sz="20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LLaMA-2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（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7B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LlaMA-2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（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13B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测试集合</a:t>
            </a:r>
            <a:endParaRPr kumimoji="1" lang="en-US" altLang="zh-CN" sz="20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NLP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任务：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MMLU</a:t>
            </a: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BBH</a:t>
            </a:r>
          </a:p>
          <a:p>
            <a:pPr lvl="1">
              <a:lnSpc>
                <a:spcPct val="13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日常对话：</a:t>
            </a:r>
            <a:r>
              <a:rPr kumimoji="1" lang="en-US" altLang="zh-CN" sz="20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	</a:t>
            </a:r>
            <a:r>
              <a:rPr kumimoji="1" lang="en-US" altLang="zh-CN" sz="2000" dirty="0" err="1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AlpacaFarm</a:t>
            </a:r>
            <a:endParaRPr kumimoji="1" lang="en-US" altLang="zh-CN" sz="20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object 17"/>
          <p:cNvSpPr txBox="1"/>
          <p:nvPr/>
        </p:nvSpPr>
        <p:spPr>
          <a:xfrm>
            <a:off x="2463480" y="6516891"/>
            <a:ext cx="7010399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400" dirty="0"/>
              <a:t>Enhancing Chat Language Models by Scaling High-quality Instructional Conversations </a:t>
            </a:r>
            <a:endParaRPr sz="1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33</a:t>
            </a:fld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指令微调的实验性分析</a:t>
            </a:r>
          </a:p>
        </p:txBody>
      </p:sp>
      <p:pic>
        <p:nvPicPr>
          <p:cNvPr id="6" name="Picture 5" descr="A table with numbers and symbols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462" y="1394822"/>
            <a:ext cx="9670143" cy="5075489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lang="zh-CN" altLang="en-US" sz="3200" dirty="0">
                <a:solidFill>
                  <a:prstClr val="black"/>
                </a:solidFill>
                <a:latin typeface="宋体" charset="-122"/>
                <a:ea typeface="宋体" charset="-122"/>
                <a:cs typeface="+mn-cs"/>
              </a:rPr>
              <a:t>指令微调的数据构造</a:t>
            </a: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lang="zh-CN" altLang="en-US" sz="3200" dirty="0">
                <a:solidFill>
                  <a:prstClr val="black"/>
                </a:solidFill>
                <a:latin typeface="宋体" charset="-122"/>
                <a:ea typeface="宋体" charset="-122"/>
                <a:cs typeface="+mn-cs"/>
              </a:rPr>
              <a:t>指令微调的数据的质量评估</a:t>
            </a: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34</a:t>
            </a:fld>
            <a:endParaRPr lang="zh-CN" alt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35</a:t>
            </a:fld>
            <a:endParaRPr lang="zh-CN" altLang="en-US" dirty="0"/>
          </a:p>
        </p:txBody>
      </p:sp>
      <p:sp>
        <p:nvSpPr>
          <p:cNvPr id="5" name="object 3"/>
          <p:cNvSpPr txBox="1"/>
          <p:nvPr/>
        </p:nvSpPr>
        <p:spPr>
          <a:xfrm>
            <a:off x="458553" y="1086909"/>
            <a:ext cx="9126318" cy="21422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手动整理</a:t>
            </a:r>
            <a:r>
              <a:rPr kumimoji="1" lang="en-US" altLang="zh-CN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1000</a:t>
            </a: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个高质量的提示词和回复</a:t>
            </a:r>
            <a:endParaRPr kumimoji="1" lang="en-US" altLang="zh-CN" sz="24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来源：问答网站（</a:t>
            </a:r>
            <a:r>
              <a:rPr kumimoji="1" lang="en-US" altLang="zh-CN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Stack Exchange</a:t>
            </a: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等）和手工编写</a:t>
            </a:r>
            <a:endParaRPr kumimoji="1" lang="en-US" altLang="zh-CN" sz="24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en-US" altLang="zh-CN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LIMA</a:t>
            </a: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的表现超过了训练数据量是其</a:t>
            </a:r>
            <a:r>
              <a:rPr kumimoji="1" lang="en-US" altLang="zh-CN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52</a:t>
            </a: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倍的</a:t>
            </a:r>
            <a:r>
              <a:rPr kumimoji="1" lang="en-US" altLang="zh-CN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Alpaca 65B</a:t>
            </a: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结论：质量 </a:t>
            </a:r>
            <a:r>
              <a:rPr kumimoji="1" lang="en-US" altLang="zh-CN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&gt; </a:t>
            </a: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数量</a:t>
            </a:r>
            <a:r>
              <a:rPr kumimoji="1" lang="en-US" altLang="zh-CN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微调数据 </a:t>
            </a:r>
            <a:r>
              <a:rPr lang="en-US" altLang="zh-CN" dirty="0">
                <a:latin typeface="DengXian" charset="-122"/>
                <a:ea typeface="DengXian" charset="-122"/>
              </a:rPr>
              <a:t>Less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is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More</a:t>
            </a:r>
            <a:endParaRPr lang="zh-CN" altLang="en-US" dirty="0">
              <a:latin typeface="DengXian" charset="-122"/>
              <a:ea typeface="DengXian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922" y="2762737"/>
            <a:ext cx="4739435" cy="374030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8553" y="6452781"/>
            <a:ext cx="6098720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100"/>
              </a:spcBef>
              <a:buSzPct val="50000"/>
              <a:tabLst>
                <a:tab pos="393065" algn="l"/>
                <a:tab pos="393700" algn="l"/>
              </a:tabLst>
            </a:pPr>
            <a:r>
              <a:rPr lang="en-US" altLang="zh-CN" sz="18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LIMA: Less Is More for Alignment, 2023</a:t>
            </a:r>
          </a:p>
        </p:txBody>
      </p:sp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251" y="3520529"/>
            <a:ext cx="5053973" cy="2809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36</a:t>
            </a:fld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指令微调的数据选择</a:t>
            </a:r>
          </a:p>
        </p:txBody>
      </p:sp>
      <p:sp>
        <p:nvSpPr>
          <p:cNvPr id="12" name="内容占位符 2"/>
          <p:cNvSpPr>
            <a:spLocks noGrp="1"/>
          </p:cNvSpPr>
          <p:nvPr>
            <p:ph sz="quarter" idx="10"/>
          </p:nvPr>
        </p:nvSpPr>
        <p:spPr>
          <a:xfrm>
            <a:off x="417100" y="1290945"/>
            <a:ext cx="11103158" cy="5051897"/>
          </a:xfrm>
        </p:spPr>
        <p:txBody>
          <a:bodyPr/>
          <a:lstStyle/>
          <a:p>
            <a:pPr marL="355600" indent="-342900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给定指令数据集</a:t>
            </a:r>
            <a:endParaRPr kumimoji="1" lang="en-US" altLang="zh-CN" sz="24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55600" indent="-342900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根据指令数据选择方法        ，从 </a:t>
            </a:r>
            <a:r>
              <a:rPr kumimoji="1" 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X </a:t>
            </a: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中选择一个大小为 </a:t>
            </a:r>
            <a:r>
              <a:rPr kumimoji="1" 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m </a:t>
            </a: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的子集</a:t>
            </a:r>
            <a:endParaRPr kumimoji="1" lang="en-US" sz="24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55600" indent="-342900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Q：</a:t>
            </a: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在指令微调后的性能，用于评估    </a:t>
            </a:r>
            <a:r>
              <a:rPr kumimoji="1" lang="en-US" altLang="zh-CN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   </a:t>
            </a: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的质量</a:t>
            </a:r>
            <a:endParaRPr kumimoji="1" lang="en-US" altLang="zh-CN" sz="24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55600" indent="-342900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endParaRPr kumimoji="1" lang="en-US" altLang="zh-CN" sz="24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55600" indent="-342900">
              <a:lnSpc>
                <a:spcPct val="150000"/>
              </a:lnSpc>
              <a:spcBef>
                <a:spcPct val="0"/>
              </a:spcBef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数据选择方法的设计过程可以表述为：</a:t>
            </a:r>
            <a:endParaRPr kumimoji="1" lang="en-US" altLang="zh-CN" sz="24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pic>
        <p:nvPicPr>
          <p:cNvPr id="14" name="Picture 13" descr="A math equations on a white background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073" y="4526421"/>
            <a:ext cx="3528910" cy="136663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3992" y="1835567"/>
            <a:ext cx="821780" cy="666555"/>
          </a:xfrm>
          <a:prstGeom prst="rect">
            <a:avLst/>
          </a:prstGeom>
        </p:spPr>
      </p:pic>
      <p:pic>
        <p:nvPicPr>
          <p:cNvPr id="18" name="Picture 17" descr="A black symbol with a white background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4353" y="1376406"/>
            <a:ext cx="3367175" cy="633230"/>
          </a:xfrm>
          <a:prstGeom prst="rect">
            <a:avLst/>
          </a:prstGeom>
        </p:spPr>
      </p:pic>
      <p:pic>
        <p:nvPicPr>
          <p:cNvPr id="20" name="Picture 19" descr="A black symbol with a white background&#10;&#10;Description automatically generated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4706" y="1968722"/>
            <a:ext cx="508000" cy="5334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8386" y="2344502"/>
            <a:ext cx="821780" cy="666555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364003" y="6354542"/>
            <a:ext cx="7413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Survey on Data Selection for LLM Instruction Tuning, 2024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37</a:t>
            </a:fld>
            <a:endParaRPr lang="zh-CN" alt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27203" y="6475272"/>
            <a:ext cx="8132877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10" dirty="0">
                <a:latin typeface="Segoe UI"/>
                <a:cs typeface="Segoe UI"/>
              </a:rPr>
              <a:t>Instruction</a:t>
            </a:r>
            <a:r>
              <a:rPr sz="1400" spc="-20" dirty="0">
                <a:latin typeface="Segoe UI"/>
                <a:cs typeface="Segoe UI"/>
              </a:rPr>
              <a:t> </a:t>
            </a:r>
            <a:r>
              <a:rPr sz="1400" spc="-10" dirty="0">
                <a:latin typeface="Segoe UI"/>
                <a:cs typeface="Segoe UI"/>
              </a:rPr>
              <a:t>Mining:</a:t>
            </a:r>
            <a:r>
              <a:rPr sz="1400" spc="-45" dirty="0">
                <a:latin typeface="Segoe UI"/>
                <a:cs typeface="Segoe UI"/>
              </a:rPr>
              <a:t> </a:t>
            </a:r>
            <a:r>
              <a:rPr sz="1400" dirty="0">
                <a:latin typeface="Segoe UI"/>
                <a:cs typeface="Segoe UI"/>
              </a:rPr>
              <a:t>When</a:t>
            </a:r>
            <a:r>
              <a:rPr sz="1400" spc="-15" dirty="0">
                <a:latin typeface="Segoe UI"/>
                <a:cs typeface="Segoe UI"/>
              </a:rPr>
              <a:t> </a:t>
            </a:r>
            <a:r>
              <a:rPr sz="1400" dirty="0">
                <a:latin typeface="Segoe UI"/>
                <a:cs typeface="Segoe UI"/>
              </a:rPr>
              <a:t>Data</a:t>
            </a:r>
            <a:r>
              <a:rPr sz="1400" spc="-10" dirty="0">
                <a:latin typeface="Segoe UI"/>
                <a:cs typeface="Segoe UI"/>
              </a:rPr>
              <a:t> </a:t>
            </a:r>
            <a:r>
              <a:rPr sz="1400" dirty="0">
                <a:latin typeface="Segoe UI"/>
                <a:cs typeface="Segoe UI"/>
              </a:rPr>
              <a:t>Mining</a:t>
            </a:r>
            <a:r>
              <a:rPr sz="1400" spc="-35" dirty="0">
                <a:latin typeface="Segoe UI"/>
                <a:cs typeface="Segoe UI"/>
              </a:rPr>
              <a:t> </a:t>
            </a:r>
            <a:r>
              <a:rPr sz="1400" dirty="0">
                <a:latin typeface="Segoe UI"/>
                <a:cs typeface="Segoe UI"/>
              </a:rPr>
              <a:t>Meets</a:t>
            </a:r>
            <a:r>
              <a:rPr sz="1400" spc="-10" dirty="0">
                <a:latin typeface="Segoe UI"/>
                <a:cs typeface="Segoe UI"/>
              </a:rPr>
              <a:t> </a:t>
            </a:r>
            <a:r>
              <a:rPr sz="1400" dirty="0">
                <a:latin typeface="Segoe UI"/>
                <a:cs typeface="Segoe UI"/>
              </a:rPr>
              <a:t>Large</a:t>
            </a:r>
            <a:r>
              <a:rPr sz="1400" spc="-5" dirty="0">
                <a:latin typeface="Segoe UI"/>
                <a:cs typeface="Segoe UI"/>
              </a:rPr>
              <a:t> </a:t>
            </a:r>
            <a:r>
              <a:rPr sz="1400" dirty="0">
                <a:latin typeface="Segoe UI"/>
                <a:cs typeface="Segoe UI"/>
              </a:rPr>
              <a:t>Language</a:t>
            </a:r>
            <a:r>
              <a:rPr sz="1400" spc="-5" dirty="0">
                <a:latin typeface="Segoe UI"/>
                <a:cs typeface="Segoe UI"/>
              </a:rPr>
              <a:t> </a:t>
            </a:r>
            <a:r>
              <a:rPr sz="1400" dirty="0">
                <a:latin typeface="Segoe UI"/>
                <a:cs typeface="Segoe UI"/>
              </a:rPr>
              <a:t>Model</a:t>
            </a:r>
            <a:r>
              <a:rPr sz="1400" spc="-20" dirty="0">
                <a:latin typeface="Segoe UI"/>
                <a:cs typeface="Segoe UI"/>
              </a:rPr>
              <a:t> </a:t>
            </a:r>
            <a:r>
              <a:rPr sz="1400" dirty="0">
                <a:latin typeface="Segoe UI"/>
                <a:cs typeface="Segoe UI"/>
              </a:rPr>
              <a:t>Finetuning.</a:t>
            </a:r>
            <a:r>
              <a:rPr sz="1400" spc="-30" dirty="0">
                <a:latin typeface="Segoe UI"/>
                <a:cs typeface="Segoe UI"/>
              </a:rPr>
              <a:t> </a:t>
            </a:r>
            <a:r>
              <a:rPr sz="1400" spc="-10" dirty="0">
                <a:latin typeface="Segoe UI"/>
                <a:cs typeface="Segoe UI"/>
              </a:rPr>
              <a:t>arXiv2307.06290</a:t>
            </a:r>
            <a:endParaRPr sz="1400" dirty="0">
              <a:latin typeface="Segoe UI"/>
              <a:cs typeface="Segoe UI"/>
            </a:endParaRPr>
          </a:p>
        </p:txBody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手工设计评价指标</a:t>
            </a:r>
          </a:p>
        </p:txBody>
      </p:sp>
      <p:pic>
        <p:nvPicPr>
          <p:cNvPr id="15" name="Picture 14" descr="A close-up of a document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0" y="1277117"/>
            <a:ext cx="5854090" cy="2895632"/>
          </a:xfrm>
          <a:prstGeom prst="rect">
            <a:avLst/>
          </a:prstGeom>
        </p:spPr>
      </p:pic>
      <p:sp>
        <p:nvSpPr>
          <p:cNvPr id="16" name="object 3"/>
          <p:cNvSpPr txBox="1"/>
          <p:nvPr/>
        </p:nvSpPr>
        <p:spPr>
          <a:xfrm>
            <a:off x="247148" y="5058719"/>
            <a:ext cx="11443063" cy="10342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给定一组手工特征，存在一个线性函数，它对数据集合的打分和数据质量一致。</a:t>
            </a:r>
            <a:endParaRPr kumimoji="1" lang="en-US" altLang="zh-CN" sz="24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数据质量通过训练后的模型在测试集合的</a:t>
            </a:r>
            <a:r>
              <a:rPr kumimoji="1" lang="en-US" altLang="zh-CN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loss</a:t>
            </a: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进行判断</a:t>
            </a:r>
            <a:endParaRPr kumimoji="1" lang="en-US" altLang="zh-CN" sz="24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613428"/>
            <a:ext cx="5962836" cy="2450572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38</a:t>
            </a:fld>
            <a:endParaRPr lang="zh-CN" alt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27203" y="6475272"/>
            <a:ext cx="9264991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400" spc="-10" dirty="0">
                <a:latin typeface="Segoe UI"/>
                <a:cs typeface="Segoe UI"/>
              </a:rPr>
              <a:t>From Quantity to Quality: Boosting LLM Performance with Self-Guided Data Selection for Instruction Tuning</a:t>
            </a:r>
          </a:p>
        </p:txBody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模型自学习的数据选择方法</a:t>
            </a:r>
          </a:p>
        </p:txBody>
      </p:sp>
      <p:pic>
        <p:nvPicPr>
          <p:cNvPr id="3" name="Picture 2" descr="A diagram of a process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6383" y="1234683"/>
            <a:ext cx="6676821" cy="5149074"/>
          </a:xfrm>
          <a:prstGeom prst="rect">
            <a:avLst/>
          </a:prstGeom>
        </p:spPr>
      </p:pic>
      <p:sp>
        <p:nvSpPr>
          <p:cNvPr id="7" name="object 3"/>
          <p:cNvSpPr txBox="1"/>
          <p:nvPr/>
        </p:nvSpPr>
        <p:spPr>
          <a:xfrm>
            <a:off x="417101" y="2548824"/>
            <a:ext cx="5726430" cy="10342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数据采样：样本聚类，类中采样</a:t>
            </a:r>
            <a:endParaRPr kumimoji="1" lang="en-US" altLang="zh-CN" sz="24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使用</a:t>
            </a:r>
            <a:r>
              <a:rPr kumimoji="1" lang="en-US" altLang="zh-CN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IFD</a:t>
            </a: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进行样本质量评估</a:t>
            </a:r>
            <a:endParaRPr kumimoji="1" lang="en-US" altLang="zh-CN" sz="24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9" name="Picture 8" descr="A math equation with black letters&#10;&#10;Description automatically generated with medium confiden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241" y="4309176"/>
            <a:ext cx="3327400" cy="10795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A4F558-3BD3-3619-1136-E20420244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762D53-8379-EBFE-DD88-6571DA041C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39</a:t>
            </a:fld>
            <a:endParaRPr lang="zh-CN" altLang="en-US" dirty="0"/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7D7CC1FB-4984-71B9-1243-FFC586EC1E96}"/>
              </a:ext>
            </a:extLst>
          </p:cNvPr>
          <p:cNvSpPr txBox="1"/>
          <p:nvPr/>
        </p:nvSpPr>
        <p:spPr>
          <a:xfrm>
            <a:off x="127203" y="6475272"/>
            <a:ext cx="9264991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400" spc="-10" dirty="0">
                <a:latin typeface="Segoe UI"/>
                <a:cs typeface="Segoe UI"/>
              </a:rPr>
              <a:t>From Quantity to Quality: Boosting LLM Performance with Self-Guided Data Selection for Instruction Tuning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1DE13CBC-9DFE-6B5A-29D5-41FBDDB01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模型自学习的数据选择方法</a:t>
            </a:r>
          </a:p>
        </p:txBody>
      </p:sp>
      <p:pic>
        <p:nvPicPr>
          <p:cNvPr id="3" name="Picture 2" descr="A diagram of a process&#10;&#10;Description automatically generated">
            <a:extLst>
              <a:ext uri="{FF2B5EF4-FFF2-40B4-BE49-F238E27FC236}">
                <a16:creationId xmlns:a16="http://schemas.microsoft.com/office/drawing/2014/main" id="{063432B8-B20E-0D09-6C14-0739BECA1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6383" y="1234683"/>
            <a:ext cx="6676821" cy="514907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0CFAA36-7047-8733-D672-A795B4523E89}"/>
              </a:ext>
            </a:extLst>
          </p:cNvPr>
          <p:cNvSpPr txBox="1"/>
          <p:nvPr/>
        </p:nvSpPr>
        <p:spPr>
          <a:xfrm>
            <a:off x="685801" y="1362396"/>
            <a:ext cx="394969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400" b="1" i="0" dirty="0">
                <a:solidFill>
                  <a:srgbClr val="000000"/>
                </a:solidFill>
                <a:effectLst/>
                <a:latin typeface="Inter"/>
              </a:rPr>
              <a:t>Learning from Brief Experience</a:t>
            </a:r>
            <a:r>
              <a:rPr lang="zh-CN" altLang="en" sz="2400" b="0" i="0" dirty="0">
                <a:solidFill>
                  <a:srgbClr val="000000"/>
                </a:solidFill>
                <a:effectLst/>
                <a:latin typeface="Inter"/>
              </a:rPr>
              <a:t>：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Inter"/>
              </a:rPr>
              <a:t>利用少量数据让模型进行初学。比如选择 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Inter"/>
              </a:rPr>
              <a:t>1000 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Inter"/>
              </a:rPr>
              <a:t>条样本，用 </a:t>
            </a:r>
            <a:r>
              <a:rPr lang="en" altLang="zh-CN" sz="2400" b="0" i="0" dirty="0">
                <a:solidFill>
                  <a:srgbClr val="000000"/>
                </a:solidFill>
                <a:effectLst/>
                <a:latin typeface="Inter"/>
              </a:rPr>
              <a:t>K - Means 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Inter"/>
              </a:rPr>
              <a:t>方法对指令聚类，从 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Inter"/>
              </a:rPr>
              <a:t>100 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Inter"/>
              </a:rPr>
              <a:t>个簇中各选 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Inter"/>
              </a:rPr>
              <a:t>10 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Inter"/>
              </a:rPr>
              <a:t>个样本，在初始模型上训练 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Inter"/>
              </a:rPr>
              <a:t>1 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Inter"/>
              </a:rPr>
              <a:t>个 </a:t>
            </a:r>
            <a:r>
              <a:rPr lang="en" altLang="zh-CN" sz="2400" b="0" i="0" dirty="0">
                <a:solidFill>
                  <a:srgbClr val="000000"/>
                </a:solidFill>
                <a:effectLst/>
                <a:latin typeface="Inter"/>
              </a:rPr>
              <a:t>epoch 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Inter"/>
              </a:rPr>
              <a:t>得到简要预经验模型，这样做是为了让一些只能续写的 </a:t>
            </a:r>
            <a:r>
              <a:rPr lang="en" altLang="zh-CN" sz="2400" b="0" i="0" dirty="0">
                <a:solidFill>
                  <a:srgbClr val="000000"/>
                </a:solidFill>
                <a:effectLst/>
                <a:latin typeface="Inter"/>
              </a:rPr>
              <a:t>Base 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Inter"/>
              </a:rPr>
              <a:t>模型具备一定指令遵循能力，同时降低时间和资源成本。</a:t>
            </a:r>
          </a:p>
          <a:p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51898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大模型的指令微调（</a:t>
            </a:r>
            <a:r>
              <a:rPr lang="en-US" altLang="zh-CN" dirty="0">
                <a:latin typeface="DengXian" charset="-122"/>
                <a:ea typeface="DengXian" charset="-122"/>
              </a:rPr>
              <a:t>Instruction</a:t>
            </a:r>
            <a:r>
              <a:rPr lang="zh-CN" altLang="en-US" dirty="0">
                <a:latin typeface="DengXian" charset="-122"/>
                <a:ea typeface="DengXian" charset="-122"/>
              </a:rPr>
              <a:t> </a:t>
            </a:r>
            <a:r>
              <a:rPr lang="en-US" altLang="zh-CN" dirty="0">
                <a:latin typeface="DengXian" charset="-122"/>
                <a:ea typeface="DengXian" charset="-122"/>
              </a:rPr>
              <a:t>Tuning</a:t>
            </a:r>
            <a:r>
              <a:rPr lang="zh-CN" altLang="en-US" dirty="0">
                <a:latin typeface="DengXian" charset="-122"/>
                <a:ea typeface="DengXian" charset="-122"/>
              </a:rPr>
              <a:t>）</a:t>
            </a:r>
          </a:p>
        </p:txBody>
      </p:sp>
      <p:sp>
        <p:nvSpPr>
          <p:cNvPr id="16" name="文本框 2"/>
          <p:cNvSpPr txBox="1"/>
          <p:nvPr/>
        </p:nvSpPr>
        <p:spPr>
          <a:xfrm>
            <a:off x="417101" y="1404404"/>
            <a:ext cx="11103159" cy="1667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kumimoji="1" lang="zh-CN" altLang="en-US" sz="24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提示学习</a:t>
            </a:r>
            <a:r>
              <a:rPr kumimoji="1"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不同，指令微调</a:t>
            </a:r>
            <a:r>
              <a:rPr kumimoji="1" lang="zh-CN" altLang="en-US" sz="24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需要对模型参数进行更新</a:t>
            </a:r>
            <a:r>
              <a:rPr kumimoji="1"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，提示学习无需更新模型参数；</a:t>
            </a:r>
            <a:endParaRPr kumimoji="1"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0" i="0" dirty="0">
                <a:solidFill>
                  <a:srgbClr val="333333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sz="2400" b="0" i="0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传统微调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不同，指令微调的目的是</a:t>
            </a:r>
            <a:r>
              <a:rPr lang="zh-CN" altLang="en-US" sz="2400" b="0" i="0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任务级泛化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而</a:t>
            </a:r>
            <a:r>
              <a:rPr lang="zh-CN" altLang="en-US" sz="2400" b="0" i="0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不是样本级泛化</a:t>
            </a:r>
            <a:r>
              <a:rPr kumimoji="1" lang="zh-CN" altLang="en-US" sz="2400" b="0" i="0" dirty="0">
                <a:solidFill>
                  <a:srgbClr val="333333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kumimoji="1" lang="en-US" altLang="zh-CN" sz="2400" b="0" i="0" dirty="0">
              <a:solidFill>
                <a:srgbClr val="333333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7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90" y="4700063"/>
            <a:ext cx="8793151" cy="1014165"/>
          </a:xfrm>
          <a:prstGeom prst="rect">
            <a:avLst/>
          </a:prstGeom>
        </p:spPr>
      </p:pic>
      <p:pic>
        <p:nvPicPr>
          <p:cNvPr id="18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90" y="4073878"/>
            <a:ext cx="4419600" cy="360293"/>
          </a:xfrm>
          <a:prstGeom prst="rect">
            <a:avLst/>
          </a:prstGeom>
        </p:spPr>
      </p:pic>
      <p:sp>
        <p:nvSpPr>
          <p:cNvPr id="19" name="文本框 5"/>
          <p:cNvSpPr txBox="1"/>
          <p:nvPr/>
        </p:nvSpPr>
        <p:spPr>
          <a:xfrm>
            <a:off x="4729613" y="624601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+mn-ea"/>
                <a:ea typeface="+mn-ea"/>
              </a:rPr>
              <a:t>指令样本示例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3B7D0-0DD2-E3FC-09F2-B9C32E213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5E66E0-6A73-7454-8C0B-0F7D1B91F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40</a:t>
            </a:fld>
            <a:endParaRPr lang="zh-CN" altLang="en-US" dirty="0"/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EB0DF7E3-DA2A-D156-1E9D-08A338064504}"/>
              </a:ext>
            </a:extLst>
          </p:cNvPr>
          <p:cNvSpPr txBox="1"/>
          <p:nvPr/>
        </p:nvSpPr>
        <p:spPr>
          <a:xfrm>
            <a:off x="127203" y="6475272"/>
            <a:ext cx="9264991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400" spc="-10" dirty="0">
                <a:latin typeface="Segoe UI"/>
                <a:cs typeface="Segoe UI"/>
              </a:rPr>
              <a:t>From Quantity to Quality: Boosting LLM Performance with Self-Guided Data Selection for Instruction Tuning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D7AA9E9B-7BE0-9672-0AE2-ADBD7C0D7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模型自学习的数据选择方法</a:t>
            </a:r>
          </a:p>
        </p:txBody>
      </p:sp>
      <p:pic>
        <p:nvPicPr>
          <p:cNvPr id="3" name="Picture 2" descr="A diagram of a process&#10;&#10;Description automatically generated">
            <a:extLst>
              <a:ext uri="{FF2B5EF4-FFF2-40B4-BE49-F238E27FC236}">
                <a16:creationId xmlns:a16="http://schemas.microsoft.com/office/drawing/2014/main" id="{18DE6781-335F-024E-6261-3AA36C78A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6383" y="1234683"/>
            <a:ext cx="6676821" cy="514907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3E4750E-5054-D54D-5127-E8CC547C8283}"/>
              </a:ext>
            </a:extLst>
          </p:cNvPr>
          <p:cNvSpPr txBox="1"/>
          <p:nvPr/>
        </p:nvSpPr>
        <p:spPr>
          <a:xfrm>
            <a:off x="417101" y="1353287"/>
            <a:ext cx="468910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400" i="0" dirty="0">
                <a:solidFill>
                  <a:srgbClr val="000000"/>
                </a:solidFill>
                <a:effectLst/>
                <a:latin typeface="Inter"/>
              </a:rPr>
              <a:t>Evaluating Based on Experience</a:t>
            </a:r>
            <a:r>
              <a:rPr lang="zh-CN" altLang="en" sz="2400" i="0" dirty="0">
                <a:solidFill>
                  <a:srgbClr val="000000"/>
                </a:solidFill>
                <a:effectLst/>
                <a:latin typeface="Inter"/>
              </a:rPr>
              <a:t>：</a:t>
            </a:r>
            <a:r>
              <a:rPr lang="zh-CN" altLang="en-US" sz="2400" i="0" dirty="0">
                <a:solidFill>
                  <a:srgbClr val="000000"/>
                </a:solidFill>
                <a:effectLst/>
                <a:latin typeface="Inter"/>
              </a:rPr>
              <a:t>用简要预经验模型预测数据集中所有样本，通过指令内容预测答案内容，用交叉熵计算预测答案与真实答案的差异值，得到条件回答分数（</a:t>
            </a:r>
            <a:r>
              <a:rPr lang="en" altLang="zh-CN" sz="2400" i="0" dirty="0">
                <a:solidFill>
                  <a:srgbClr val="000000"/>
                </a:solidFill>
                <a:effectLst/>
                <a:latin typeface="Inter"/>
              </a:rPr>
              <a:t>CAS</a:t>
            </a:r>
            <a:r>
              <a:rPr lang="zh-CN" altLang="en" sz="2400" i="0" dirty="0">
                <a:solidFill>
                  <a:srgbClr val="000000"/>
                </a:solidFill>
                <a:effectLst/>
                <a:latin typeface="Inter"/>
              </a:rPr>
              <a:t>）。</a:t>
            </a:r>
            <a:r>
              <a:rPr lang="zh-CN" altLang="en-US" sz="2400" i="0" dirty="0">
                <a:solidFill>
                  <a:srgbClr val="000000"/>
                </a:solidFill>
                <a:effectLst/>
                <a:latin typeface="Inter"/>
              </a:rPr>
              <a:t>同时，让模型直接对答案续写，计算续写内容与真实答案的差异值，即直接答案分数（</a:t>
            </a:r>
            <a:r>
              <a:rPr lang="en" altLang="zh-CN" sz="2400" i="0" dirty="0">
                <a:solidFill>
                  <a:srgbClr val="000000"/>
                </a:solidFill>
                <a:effectLst/>
                <a:latin typeface="Inter"/>
              </a:rPr>
              <a:t>DAS</a:t>
            </a:r>
            <a:r>
              <a:rPr lang="zh-CN" altLang="en" sz="2400" i="0" dirty="0">
                <a:solidFill>
                  <a:srgbClr val="000000"/>
                </a:solidFill>
                <a:effectLst/>
                <a:latin typeface="Inter"/>
              </a:rPr>
              <a:t>）。</a:t>
            </a:r>
            <a:r>
              <a:rPr lang="zh-CN" altLang="en-US" sz="2400" i="0" dirty="0">
                <a:solidFill>
                  <a:srgbClr val="000000"/>
                </a:solidFill>
                <a:effectLst/>
                <a:latin typeface="Inter"/>
              </a:rPr>
              <a:t>然后提出 </a:t>
            </a:r>
            <a:r>
              <a:rPr lang="en" altLang="zh-CN" sz="2400" i="0" dirty="0">
                <a:solidFill>
                  <a:srgbClr val="000000"/>
                </a:solidFill>
                <a:effectLst/>
                <a:latin typeface="Inter"/>
              </a:rPr>
              <a:t>IFD </a:t>
            </a:r>
            <a:r>
              <a:rPr lang="zh-CN" altLang="en-US" sz="2400" i="0" dirty="0">
                <a:solidFill>
                  <a:srgbClr val="000000"/>
                </a:solidFill>
                <a:effectLst/>
                <a:latin typeface="Inter"/>
              </a:rPr>
              <a:t>分数，通过 </a:t>
            </a:r>
            <a:r>
              <a:rPr lang="en" altLang="zh-CN" sz="2400" i="0" dirty="0">
                <a:solidFill>
                  <a:srgbClr val="000000"/>
                </a:solidFill>
                <a:effectLst/>
                <a:latin typeface="Inter"/>
              </a:rPr>
              <a:t>CAS </a:t>
            </a:r>
            <a:r>
              <a:rPr lang="zh-CN" altLang="en-US" sz="2400" i="0" dirty="0">
                <a:solidFill>
                  <a:srgbClr val="000000"/>
                </a:solidFill>
                <a:effectLst/>
                <a:latin typeface="Inter"/>
              </a:rPr>
              <a:t>和 </a:t>
            </a:r>
            <a:r>
              <a:rPr lang="en" altLang="zh-CN" sz="2400" i="0" dirty="0">
                <a:solidFill>
                  <a:srgbClr val="000000"/>
                </a:solidFill>
                <a:effectLst/>
                <a:latin typeface="Inter"/>
              </a:rPr>
              <a:t>DAS </a:t>
            </a:r>
            <a:r>
              <a:rPr lang="zh-CN" altLang="en-US" sz="2400" i="0" dirty="0">
                <a:solidFill>
                  <a:srgbClr val="000000"/>
                </a:solidFill>
                <a:effectLst/>
                <a:latin typeface="Inter"/>
              </a:rPr>
              <a:t>计算得出，以此衡量给定指令对模型生成答案的影响，排除答案本身难度的干扰。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613619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5FCF1-D83C-B1BD-C3EA-BE680E7C69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C968C73-AC18-C505-3F31-20F617C648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41</a:t>
            </a:fld>
            <a:endParaRPr lang="zh-CN" altLang="en-US" dirty="0"/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7DF5B577-826B-2AD4-AAF3-809A2B68E8A3}"/>
              </a:ext>
            </a:extLst>
          </p:cNvPr>
          <p:cNvSpPr txBox="1"/>
          <p:nvPr/>
        </p:nvSpPr>
        <p:spPr>
          <a:xfrm>
            <a:off x="127203" y="6475272"/>
            <a:ext cx="9264991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400" spc="-10" dirty="0">
                <a:latin typeface="Segoe UI"/>
                <a:cs typeface="Segoe UI"/>
              </a:rPr>
              <a:t>From Quantity to Quality: Boosting LLM Performance with Self-Guided Data Selection for Instruction Tuning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3354402B-6ECE-186E-3542-A2671377C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模型自学习的数据选择方法</a:t>
            </a:r>
          </a:p>
        </p:txBody>
      </p:sp>
      <p:pic>
        <p:nvPicPr>
          <p:cNvPr id="3" name="Picture 2" descr="A diagram of a process&#10;&#10;Description automatically generated">
            <a:extLst>
              <a:ext uri="{FF2B5EF4-FFF2-40B4-BE49-F238E27FC236}">
                <a16:creationId xmlns:a16="http://schemas.microsoft.com/office/drawing/2014/main" id="{06A5BE56-8690-7600-7C26-CD3EC32B3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6383" y="1234683"/>
            <a:ext cx="6676821" cy="514907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E6C22BD-CE04-EC1E-3471-36064A5E196A}"/>
              </a:ext>
            </a:extLst>
          </p:cNvPr>
          <p:cNvSpPr txBox="1"/>
          <p:nvPr/>
        </p:nvSpPr>
        <p:spPr>
          <a:xfrm>
            <a:off x="417101" y="1353287"/>
            <a:ext cx="46891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400" i="0" dirty="0">
                <a:solidFill>
                  <a:srgbClr val="000000"/>
                </a:solidFill>
                <a:effectLst/>
                <a:latin typeface="Inter"/>
              </a:rPr>
              <a:t>Retraining from Self - Guided Experience</a:t>
            </a:r>
            <a:r>
              <a:rPr lang="zh-CN" altLang="en" sz="2400" i="0" dirty="0">
                <a:solidFill>
                  <a:srgbClr val="000000"/>
                </a:solidFill>
                <a:effectLst/>
                <a:latin typeface="Inter"/>
              </a:rPr>
              <a:t>：</a:t>
            </a:r>
            <a:endParaRPr lang="en-US" altLang="zh-CN" sz="2400" i="0" dirty="0">
              <a:solidFill>
                <a:srgbClr val="000000"/>
              </a:solidFill>
              <a:effectLst/>
              <a:latin typeface="Inter"/>
            </a:endParaRPr>
          </a:p>
          <a:p>
            <a:endParaRPr lang="en-US" altLang="zh-CN" sz="2400" dirty="0">
              <a:solidFill>
                <a:srgbClr val="000000"/>
              </a:solidFill>
              <a:latin typeface="Inter"/>
            </a:endParaRPr>
          </a:p>
          <a:p>
            <a:r>
              <a:rPr lang="zh-CN" altLang="en-US" sz="2400" i="0" dirty="0">
                <a:solidFill>
                  <a:srgbClr val="000000"/>
                </a:solidFill>
                <a:effectLst/>
                <a:latin typeface="Inter"/>
              </a:rPr>
              <a:t>依据 </a:t>
            </a:r>
            <a:r>
              <a:rPr lang="en" altLang="zh-CN" sz="2400" i="0" dirty="0">
                <a:solidFill>
                  <a:srgbClr val="000000"/>
                </a:solidFill>
                <a:effectLst/>
                <a:latin typeface="Inter"/>
              </a:rPr>
              <a:t>IFD </a:t>
            </a:r>
            <a:r>
              <a:rPr lang="zh-CN" altLang="en-US" sz="2400" i="0" dirty="0">
                <a:solidFill>
                  <a:srgbClr val="000000"/>
                </a:solidFill>
                <a:effectLst/>
                <a:latin typeface="Inter"/>
              </a:rPr>
              <a:t>指标对原数据集排序，选取分数最大的前 </a:t>
            </a:r>
            <a:r>
              <a:rPr lang="en-US" altLang="zh-CN" sz="2400" dirty="0">
                <a:solidFill>
                  <a:srgbClr val="000000"/>
                </a:solidFill>
                <a:latin typeface="Inter"/>
              </a:rPr>
              <a:t>k </a:t>
            </a:r>
            <a:r>
              <a:rPr lang="zh-CN" altLang="en-US" sz="2400" dirty="0">
                <a:solidFill>
                  <a:srgbClr val="000000"/>
                </a:solidFill>
                <a:latin typeface="Inter"/>
              </a:rPr>
              <a:t>个</a:t>
            </a:r>
            <a:r>
              <a:rPr lang="zh-CN" altLang="en-US" sz="2400" i="0" dirty="0">
                <a:solidFill>
                  <a:srgbClr val="000000"/>
                </a:solidFill>
                <a:effectLst/>
                <a:latin typeface="Inter"/>
              </a:rPr>
              <a:t>数据作为 训练数据，用这些数据对原始模型进行指令微调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84454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42</a:t>
            </a:fld>
            <a:endParaRPr lang="zh-CN" alt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27203" y="6475272"/>
            <a:ext cx="9264991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r>
              <a:rPr lang="en-US" sz="1400" b="1" dirty="0"/>
              <a:t>Self-Evolved Diverse Data Sampling for Efficient Instruction Tuning</a:t>
            </a:r>
          </a:p>
        </p:txBody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迭代式的微调数据扩充方法</a:t>
            </a:r>
          </a:p>
        </p:txBody>
      </p:sp>
      <p:pic>
        <p:nvPicPr>
          <p:cNvPr id="5" name="Picture 4" descr="A diagram of a diagram of a complex structure&#10;&#10;Description automatically generated with medium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493" y="1632933"/>
            <a:ext cx="9475026" cy="4744028"/>
          </a:xfrm>
          <a:prstGeom prst="rect">
            <a:avLst/>
          </a:prstGeom>
        </p:spPr>
      </p:pic>
      <p:sp>
        <p:nvSpPr>
          <p:cNvPr id="6" name="object 3"/>
          <p:cNvSpPr txBox="1"/>
          <p:nvPr/>
        </p:nvSpPr>
        <p:spPr>
          <a:xfrm>
            <a:off x="417101" y="1152673"/>
            <a:ext cx="9264990" cy="480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仅仅引入与原始数据差异大的样本</a:t>
            </a:r>
            <a:endParaRPr kumimoji="1" lang="en-US" altLang="zh-CN" sz="24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/>
          <p:nvPr/>
        </p:nvSpPr>
        <p:spPr>
          <a:xfrm>
            <a:off x="11414252" y="6492341"/>
            <a:ext cx="1873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888888"/>
                </a:solidFill>
                <a:latin typeface="等线"/>
                <a:cs typeface="等线"/>
              </a:rPr>
              <a:t>28</a:t>
            </a:r>
            <a:endParaRPr sz="1200">
              <a:latin typeface="等线"/>
              <a:cs typeface="等线"/>
            </a:endParaRPr>
          </a:p>
        </p:txBody>
      </p:sp>
      <p:sp>
        <p:nvSpPr>
          <p:cNvPr id="4" name="object 6"/>
          <p:cNvSpPr txBox="1"/>
          <p:nvPr/>
        </p:nvSpPr>
        <p:spPr>
          <a:xfrm>
            <a:off x="122326" y="6550862"/>
            <a:ext cx="9875114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r>
              <a:rPr lang="en-US" sz="1400" b="1" dirty="0"/>
              <a:t>WHAT MAKES GOOD DATA FOR ALIGNMENT? A COMPREHENSIVE STUDY OF AUTOMATIC DATA SELECTION IN INSTRUCTION TUNING</a:t>
            </a:r>
          </a:p>
        </p:txBody>
      </p:sp>
      <p:sp>
        <p:nvSpPr>
          <p:cNvPr id="25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训练专门评估指令复杂性和回复质量的模型</a:t>
            </a:r>
          </a:p>
        </p:txBody>
      </p:sp>
      <p:pic>
        <p:nvPicPr>
          <p:cNvPr id="6" name="Picture 5" descr="A diagram of a quality control system&#10;&#10;Description automatically generated with medium confide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0175" y="1563587"/>
            <a:ext cx="8204222" cy="4441472"/>
          </a:xfrm>
          <a:prstGeom prst="rect">
            <a:avLst/>
          </a:prstGeom>
        </p:spPr>
      </p:pic>
      <p:sp>
        <p:nvSpPr>
          <p:cNvPr id="7" name="object 3"/>
          <p:cNvSpPr txBox="1"/>
          <p:nvPr/>
        </p:nvSpPr>
        <p:spPr>
          <a:xfrm>
            <a:off x="0" y="2734191"/>
            <a:ext cx="3760175" cy="272651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蒸馏</a:t>
            </a:r>
            <a:r>
              <a:rPr kumimoji="1" lang="en-US" altLang="zh-CN" sz="2400" b="1" dirty="0" err="1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ChatGPT</a:t>
            </a: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，获得有复杂性和质量差异的数据</a:t>
            </a:r>
            <a:endParaRPr kumimoji="1" lang="en-US" altLang="zh-CN" sz="24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endParaRPr kumimoji="1" lang="en-US" altLang="zh-CN" sz="24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使用分级数据训练复杂性和质量的打分模型</a:t>
            </a:r>
            <a:endParaRPr kumimoji="1" lang="en-US" altLang="zh-CN" sz="24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44</a:t>
            </a:fld>
            <a:endParaRPr lang="zh-CN" alt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27203" y="6475272"/>
            <a:ext cx="9264991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r>
              <a:rPr lang="en-US" sz="1400" b="1" dirty="0"/>
              <a:t>#INSTAG: INSTRUCTION TAGGING FOR ANALYZING SUPERVISED FINE-TUNING OF LARGE LANGUAGE MODELS</a:t>
            </a:r>
          </a:p>
        </p:txBody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数据样本意图识别</a:t>
            </a:r>
          </a:p>
        </p:txBody>
      </p:sp>
      <p:pic>
        <p:nvPicPr>
          <p:cNvPr id="8" name="Picture 7" descr="A screenshot of a computer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325" y="1224658"/>
            <a:ext cx="8241472" cy="5250614"/>
          </a:xfrm>
          <a:prstGeom prst="rect">
            <a:avLst/>
          </a:prstGeom>
        </p:spPr>
      </p:pic>
      <p:sp>
        <p:nvSpPr>
          <p:cNvPr id="15" name="object 3"/>
          <p:cNvSpPr txBox="1"/>
          <p:nvPr/>
        </p:nvSpPr>
        <p:spPr>
          <a:xfrm>
            <a:off x="272152" y="1670843"/>
            <a:ext cx="3406224" cy="43582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使用少样本提示让</a:t>
            </a:r>
            <a:r>
              <a:rPr kumimoji="1" lang="en-US" altLang="zh-CN" sz="2400" b="1" dirty="0" err="1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ChatGPT</a:t>
            </a: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提供细粒度的意图标签</a:t>
            </a:r>
            <a:endParaRPr kumimoji="1" lang="en-US" altLang="zh-CN" sz="24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endParaRPr kumimoji="1" lang="en-US" altLang="zh-CN" sz="2400" b="1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600" indent="-342900">
              <a:lnSpc>
                <a:spcPct val="150000"/>
              </a:lnSpc>
              <a:buClr>
                <a:srgbClr val="8C1515"/>
              </a:buClr>
              <a:buSzPct val="100000"/>
              <a:buFont typeface="Wingdings" panose="05000000000000000000" pitchFamily="2" charset="2"/>
              <a:buChar char="Ø"/>
              <a:tabLst>
                <a:tab pos="354965" algn="l"/>
                <a:tab pos="355600" algn="l"/>
              </a:tabLst>
            </a:pP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获得了</a:t>
            </a:r>
            <a:r>
              <a:rPr kumimoji="1" lang="en-US" altLang="zh-CN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12K</a:t>
            </a:r>
            <a:r>
              <a:rPr kumimoji="1" lang="zh-CN" altLang="en-US" sz="2400" b="1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个标签，其中包含明显的噪声，包括词格式和粒度上的不一致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/>
          <p:nvPr/>
        </p:nvSpPr>
        <p:spPr>
          <a:xfrm>
            <a:off x="11414252" y="6492341"/>
            <a:ext cx="1873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888888"/>
                </a:solidFill>
                <a:latin typeface="等线"/>
                <a:cs typeface="等线"/>
              </a:rPr>
              <a:t>31</a:t>
            </a:r>
            <a:endParaRPr sz="1200">
              <a:latin typeface="等线"/>
              <a:cs typeface="等线"/>
            </a:endParaRPr>
          </a:p>
        </p:txBody>
      </p:sp>
      <p:sp>
        <p:nvSpPr>
          <p:cNvPr id="9" name="object 8"/>
          <p:cNvSpPr txBox="1"/>
          <p:nvPr/>
        </p:nvSpPr>
        <p:spPr>
          <a:xfrm>
            <a:off x="1249781" y="2901772"/>
            <a:ext cx="56070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25" dirty="0">
                <a:solidFill>
                  <a:srgbClr val="FFFFFF"/>
                </a:solidFill>
                <a:latin typeface="微软雅黑"/>
                <a:cs typeface="微软雅黑"/>
              </a:rPr>
              <a:t>打标签</a:t>
            </a:r>
            <a:endParaRPr sz="1400" dirty="0">
              <a:latin typeface="微软雅黑"/>
              <a:cs typeface="微软雅黑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983386" y="4921758"/>
            <a:ext cx="91694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0" dirty="0">
                <a:solidFill>
                  <a:srgbClr val="FFFFFF"/>
                </a:solidFill>
                <a:latin typeface="微软雅黑"/>
                <a:cs typeface="微软雅黑"/>
              </a:rPr>
              <a:t>标签标准化</a:t>
            </a:r>
            <a:endParaRPr sz="1400" dirty="0">
              <a:latin typeface="微软雅黑"/>
              <a:cs typeface="微软雅黑"/>
            </a:endParaRPr>
          </a:p>
        </p:txBody>
      </p:sp>
      <p:sp>
        <p:nvSpPr>
          <p:cNvPr id="13" name="object 12"/>
          <p:cNvSpPr txBox="1"/>
          <p:nvPr/>
        </p:nvSpPr>
        <p:spPr>
          <a:xfrm>
            <a:off x="10114533" y="4807965"/>
            <a:ext cx="109537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0" dirty="0">
                <a:solidFill>
                  <a:srgbClr val="FFFFFF"/>
                </a:solidFill>
                <a:latin typeface="微软雅黑"/>
                <a:cs typeface="微软雅黑"/>
              </a:rPr>
              <a:t>通过标签打分</a:t>
            </a:r>
            <a:endParaRPr sz="1400">
              <a:latin typeface="微软雅黑"/>
              <a:cs typeface="微软雅黑"/>
            </a:endParaRPr>
          </a:p>
        </p:txBody>
      </p:sp>
      <p:sp>
        <p:nvSpPr>
          <p:cNvPr id="14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sz="36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指令意图标注</a:t>
            </a:r>
            <a:endParaRPr lang="zh-CN" altLang="en-US" dirty="0"/>
          </a:p>
        </p:txBody>
      </p:sp>
      <p:sp>
        <p:nvSpPr>
          <p:cNvPr id="2" name="object 3"/>
          <p:cNvSpPr txBox="1"/>
          <p:nvPr/>
        </p:nvSpPr>
        <p:spPr>
          <a:xfrm>
            <a:off x="458553" y="1378276"/>
            <a:ext cx="10955699" cy="28043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065" indent="-457200" eaLnBrk="1" hangingPunct="1">
              <a:lnSpc>
                <a:spcPct val="90000"/>
              </a:lnSpc>
              <a:spcBef>
                <a:spcPts val="100"/>
              </a:spcBef>
              <a:buSzPct val="50000"/>
              <a:buFont typeface="Wingdings" panose="05000000000000000000" pitchFamily="2" charset="2"/>
              <a:buChar char="n"/>
              <a:tabLst>
                <a:tab pos="393065" algn="l"/>
                <a:tab pos="393700" algn="l"/>
              </a:tabLst>
            </a:pPr>
            <a:r>
              <a:rPr lang="zh-CN" altLang="en-US" sz="28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根据标签来评估多样性和复杂性</a:t>
            </a:r>
            <a:endParaRPr lang="en-US" altLang="zh-CN" sz="2800" b="1" dirty="0"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marL="393065" indent="-457200" eaLnBrk="1" hangingPunct="1">
              <a:lnSpc>
                <a:spcPct val="90000"/>
              </a:lnSpc>
              <a:spcBef>
                <a:spcPts val="100"/>
              </a:spcBef>
              <a:buSzPct val="50000"/>
              <a:buFont typeface="Wingdings" panose="05000000000000000000" pitchFamily="2" charset="2"/>
              <a:buChar char="n"/>
              <a:tabLst>
                <a:tab pos="393065" algn="l"/>
                <a:tab pos="393700" algn="l"/>
              </a:tabLst>
            </a:pPr>
            <a:endParaRPr lang="en-US" altLang="zh-CN" sz="2800" b="1" dirty="0"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marL="850265" lvl="2" indent="-457200" eaLnBrk="1" hangingPunct="1">
              <a:lnSpc>
                <a:spcPct val="90000"/>
              </a:lnSpc>
              <a:spcBef>
                <a:spcPts val="100"/>
              </a:spcBef>
              <a:buSzPct val="50000"/>
              <a:buFont typeface="Wingdings" panose="05000000000000000000" pitchFamily="2" charset="2"/>
              <a:buChar char="n"/>
              <a:tabLst>
                <a:tab pos="393065" algn="l"/>
                <a:tab pos="393700" algn="l"/>
              </a:tabLst>
            </a:pPr>
            <a:r>
              <a:rPr lang="zh-CN" altLang="en-US" sz="28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多样性：以整体标签集的唯一标签覆盖率进行量化</a:t>
            </a:r>
            <a:endParaRPr lang="en-US" altLang="zh-CN" sz="28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marL="393065" lvl="1" indent="-457200" eaLnBrk="1" hangingPunct="1">
              <a:lnSpc>
                <a:spcPct val="90000"/>
              </a:lnSpc>
              <a:spcBef>
                <a:spcPts val="100"/>
              </a:spcBef>
              <a:buSzPct val="50000"/>
              <a:buFont typeface="Wingdings" panose="05000000000000000000" pitchFamily="2" charset="2"/>
              <a:buChar char="n"/>
              <a:tabLst>
                <a:tab pos="393065" algn="l"/>
                <a:tab pos="393700" algn="l"/>
              </a:tabLst>
            </a:pPr>
            <a:endParaRPr lang="en-US" altLang="zh-CN" sz="28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marL="850265" lvl="2" indent="-457200" eaLnBrk="1" hangingPunct="1">
              <a:lnSpc>
                <a:spcPct val="90000"/>
              </a:lnSpc>
              <a:spcBef>
                <a:spcPts val="100"/>
              </a:spcBef>
              <a:buSzPct val="50000"/>
              <a:buFont typeface="Wingdings" panose="05000000000000000000" pitchFamily="2" charset="2"/>
              <a:buChar char="n"/>
              <a:tabLst>
                <a:tab pos="393065" algn="l"/>
                <a:tab pos="393700" algn="l"/>
              </a:tabLst>
            </a:pPr>
            <a:r>
              <a:rPr lang="zh-CN" altLang="en-US" sz="28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复杂性：以指令对应的标签数目进行量化</a:t>
            </a:r>
            <a:endParaRPr lang="en-US" altLang="zh-CN" sz="28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marL="393065" indent="-457200" eaLnBrk="1" hangingPunct="1">
              <a:lnSpc>
                <a:spcPct val="90000"/>
              </a:lnSpc>
              <a:spcBef>
                <a:spcPts val="100"/>
              </a:spcBef>
              <a:buSzPct val="50000"/>
              <a:buFont typeface="Wingdings" panose="05000000000000000000" pitchFamily="2" charset="2"/>
              <a:buChar char="n"/>
              <a:tabLst>
                <a:tab pos="393065" algn="l"/>
                <a:tab pos="393700" algn="l"/>
              </a:tabLst>
            </a:pPr>
            <a:endParaRPr lang="en-US" altLang="zh-CN" sz="2800" b="1" dirty="0"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marL="393065" indent="-457200" eaLnBrk="1" hangingPunct="1">
              <a:lnSpc>
                <a:spcPct val="90000"/>
              </a:lnSpc>
              <a:spcBef>
                <a:spcPts val="100"/>
              </a:spcBef>
              <a:buSzPct val="50000"/>
              <a:buFont typeface="Wingdings" panose="05000000000000000000" pitchFamily="2" charset="2"/>
              <a:buChar char="n"/>
              <a:tabLst>
                <a:tab pos="393065" algn="l"/>
                <a:tab pos="393700" algn="l"/>
              </a:tabLst>
            </a:pPr>
            <a:r>
              <a:rPr lang="zh-CN" altLang="en-US" sz="28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应用于前沿模型（</a:t>
            </a:r>
            <a:r>
              <a:rPr lang="en-US" altLang="zh-CN" sz="28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Qwen2</a:t>
            </a:r>
            <a:r>
              <a:rPr lang="zh-CN" altLang="en-US" sz="28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，</a:t>
            </a:r>
            <a:r>
              <a:rPr lang="en-US" altLang="zh-CN" sz="28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LLama3.1</a:t>
            </a:r>
            <a:r>
              <a:rPr lang="zh-CN" altLang="en-US" sz="28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）中的指令微调数据选择方法</a:t>
            </a:r>
            <a:endParaRPr lang="en-US" altLang="zh-CN" sz="2800" b="1" dirty="0"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4" name="object 5"/>
          <p:cNvSpPr txBox="1"/>
          <p:nvPr/>
        </p:nvSpPr>
        <p:spPr>
          <a:xfrm>
            <a:off x="625042" y="6119762"/>
            <a:ext cx="9727997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dirty="0">
                <a:latin typeface="Segoe UI"/>
                <a:cs typeface="Segoe UI"/>
              </a:rPr>
              <a:t>#InsTag:</a:t>
            </a:r>
            <a:r>
              <a:rPr sz="1600" spc="-2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Instruction</a:t>
            </a:r>
            <a:r>
              <a:rPr sz="1600" spc="-2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Tagging</a:t>
            </a:r>
            <a:r>
              <a:rPr sz="1600" spc="-2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for</a:t>
            </a:r>
            <a:r>
              <a:rPr sz="1600" spc="-30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Analyzing</a:t>
            </a:r>
            <a:r>
              <a:rPr sz="1600" spc="-3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Supervised</a:t>
            </a:r>
            <a:r>
              <a:rPr sz="1600" spc="-10" dirty="0">
                <a:latin typeface="Segoe UI"/>
                <a:cs typeface="Segoe UI"/>
              </a:rPr>
              <a:t> Fine-</a:t>
            </a:r>
            <a:r>
              <a:rPr sz="1600" dirty="0">
                <a:latin typeface="Segoe UI"/>
                <a:cs typeface="Segoe UI"/>
              </a:rPr>
              <a:t>tuning</a:t>
            </a:r>
            <a:r>
              <a:rPr sz="1600" spc="-3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of</a:t>
            </a:r>
            <a:r>
              <a:rPr sz="1600" spc="-3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Large</a:t>
            </a:r>
            <a:r>
              <a:rPr sz="1600" spc="-1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Language</a:t>
            </a:r>
            <a:r>
              <a:rPr sz="1600" spc="-1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Models.</a:t>
            </a:r>
            <a:r>
              <a:rPr sz="1600" spc="-2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ICLR2024</a:t>
            </a:r>
            <a:endParaRPr sz="16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46</a:t>
            </a:fld>
            <a:endParaRPr lang="zh-CN" altLang="en-US" dirty="0"/>
          </a:p>
        </p:txBody>
      </p:sp>
      <p:sp>
        <p:nvSpPr>
          <p:cNvPr id="26" name="object 26"/>
          <p:cNvSpPr txBox="1"/>
          <p:nvPr/>
        </p:nvSpPr>
        <p:spPr>
          <a:xfrm>
            <a:off x="263398" y="6546740"/>
            <a:ext cx="3516122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dirty="0">
                <a:latin typeface="Segoe UI"/>
                <a:cs typeface="Segoe UI"/>
              </a:rPr>
              <a:t>Reformatted</a:t>
            </a:r>
            <a:r>
              <a:rPr sz="1400" spc="-45" dirty="0">
                <a:latin typeface="Segoe UI"/>
                <a:cs typeface="Segoe UI"/>
              </a:rPr>
              <a:t> </a:t>
            </a:r>
            <a:r>
              <a:rPr sz="1400" dirty="0">
                <a:latin typeface="Segoe UI"/>
                <a:cs typeface="Segoe UI"/>
              </a:rPr>
              <a:t>Alignment.</a:t>
            </a:r>
            <a:r>
              <a:rPr sz="1400" spc="-65" dirty="0">
                <a:latin typeface="Segoe UI"/>
                <a:cs typeface="Segoe UI"/>
              </a:rPr>
              <a:t> </a:t>
            </a:r>
            <a:r>
              <a:rPr sz="1400" spc="-10" dirty="0">
                <a:latin typeface="Segoe UI"/>
                <a:cs typeface="Segoe UI"/>
              </a:rPr>
              <a:t>arXiv2402.12219</a:t>
            </a:r>
            <a:endParaRPr sz="1400" dirty="0">
              <a:latin typeface="Segoe UI"/>
              <a:cs typeface="Segoe UI"/>
            </a:endParaRPr>
          </a:p>
        </p:txBody>
      </p:sp>
      <p:sp>
        <p:nvSpPr>
          <p:cNvPr id="27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pPr>
              <a:buSzPct val="50000"/>
              <a:tabLst>
                <a:tab pos="393065" algn="l"/>
                <a:tab pos="393700" algn="l"/>
              </a:tabLst>
            </a:pPr>
            <a:r>
              <a:rPr lang="zh-CN" altLang="en-US" dirty="0">
                <a:latin typeface="DengXian" charset="-122"/>
                <a:ea typeface="DengXian" charset="-122"/>
              </a:rPr>
              <a:t>数据质量的改进</a:t>
            </a:r>
            <a:endParaRPr lang="en-US" altLang="zh-CN" dirty="0">
              <a:latin typeface="DengXian" charset="-122"/>
              <a:ea typeface="DengXian" charset="-122"/>
            </a:endParaRPr>
          </a:p>
        </p:txBody>
      </p:sp>
      <p:pic>
        <p:nvPicPr>
          <p:cNvPr id="3" name="Picture 2" descr="A diagram of a search process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999" y="1243853"/>
            <a:ext cx="10881361" cy="5202214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47</a:t>
            </a:fld>
            <a:endParaRPr lang="zh-CN" altLang="en-US" dirty="0"/>
          </a:p>
        </p:txBody>
      </p: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8954" y="1371600"/>
            <a:ext cx="6537092" cy="5057687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978045" y="2677886"/>
            <a:ext cx="4882924" cy="2995959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325713" y="401017"/>
            <a:ext cx="11103159" cy="605851"/>
          </a:xfrm>
        </p:spPr>
        <p:txBody>
          <a:bodyPr/>
          <a:lstStyle/>
          <a:p>
            <a:pPr>
              <a:buSzPct val="50000"/>
              <a:tabLst>
                <a:tab pos="393065" algn="l"/>
                <a:tab pos="393700" algn="l"/>
              </a:tabLst>
            </a:pPr>
            <a:r>
              <a:rPr lang="zh-CN" altLang="en-US" dirty="0">
                <a:latin typeface="DengXian" charset="-122"/>
                <a:ea typeface="DengXian" charset="-122"/>
              </a:rPr>
              <a:t>数据质量的改进</a:t>
            </a:r>
          </a:p>
        </p:txBody>
      </p:sp>
      <p:sp>
        <p:nvSpPr>
          <p:cNvPr id="2" name="object 26"/>
          <p:cNvSpPr txBox="1"/>
          <p:nvPr/>
        </p:nvSpPr>
        <p:spPr>
          <a:xfrm>
            <a:off x="5545195" y="6498037"/>
            <a:ext cx="3516122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dirty="0">
                <a:latin typeface="Segoe UI"/>
                <a:cs typeface="Segoe UI"/>
              </a:rPr>
              <a:t>Reformatted</a:t>
            </a:r>
            <a:r>
              <a:rPr sz="1400" spc="-45" dirty="0">
                <a:latin typeface="Segoe UI"/>
                <a:cs typeface="Segoe UI"/>
              </a:rPr>
              <a:t> </a:t>
            </a:r>
            <a:r>
              <a:rPr sz="1400" dirty="0">
                <a:latin typeface="Segoe UI"/>
                <a:cs typeface="Segoe UI"/>
              </a:rPr>
              <a:t>Alignment.</a:t>
            </a:r>
            <a:r>
              <a:rPr sz="1400" spc="-65" dirty="0">
                <a:latin typeface="Segoe UI"/>
                <a:cs typeface="Segoe UI"/>
              </a:rPr>
              <a:t> </a:t>
            </a:r>
            <a:r>
              <a:rPr sz="1400" spc="-10" dirty="0">
                <a:latin typeface="Segoe UI"/>
                <a:cs typeface="Segoe UI"/>
              </a:rPr>
              <a:t>arXiv2402.12219</a:t>
            </a:r>
            <a:endParaRPr sz="14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95BFE-8A1D-6F33-E6F8-8F307FD4B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D2C1755-E809-B1A4-6127-8F9CE1116F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48</a:t>
            </a:fld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07DA1A36-C499-0F09-168C-0DBBAE123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13" y="401017"/>
            <a:ext cx="11103159" cy="605851"/>
          </a:xfrm>
        </p:spPr>
        <p:txBody>
          <a:bodyPr/>
          <a:lstStyle/>
          <a:p>
            <a:pPr>
              <a:buSzPct val="50000"/>
              <a:tabLst>
                <a:tab pos="393065" algn="l"/>
                <a:tab pos="393700" algn="l"/>
              </a:tabLst>
            </a:pPr>
            <a:r>
              <a:rPr kumimoji="1" lang="zh-CN" altLang="en-US" dirty="0"/>
              <a:t>开源大语言模型列表</a:t>
            </a:r>
            <a:endParaRPr lang="zh-CN" altLang="en-US" dirty="0">
              <a:latin typeface="DengXian" charset="-122"/>
              <a:ea typeface="DengXian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E1DA27F-088C-1879-E56E-C738D6D95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995" y="230500"/>
            <a:ext cx="5676899" cy="656391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7C3B0A9-EC23-7C73-B3D5-9D8D3EA7CA7D}"/>
              </a:ext>
            </a:extLst>
          </p:cNvPr>
          <p:cNvSpPr txBox="1"/>
          <p:nvPr/>
        </p:nvSpPr>
        <p:spPr>
          <a:xfrm>
            <a:off x="1079854" y="1834645"/>
            <a:ext cx="3429000" cy="3766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+mn-ea"/>
                <a:ea typeface="+mn-ea"/>
              </a:rPr>
              <a:t>开源大模型大部分</a:t>
            </a:r>
            <a:r>
              <a:rPr kumimoji="1" lang="zh-CN" altLang="en-US" dirty="0">
                <a:solidFill>
                  <a:srgbClr val="FF0000"/>
                </a:solidFill>
                <a:latin typeface="+mn-ea"/>
                <a:ea typeface="+mn-ea"/>
              </a:rPr>
              <a:t>基于或者间接基于 </a:t>
            </a:r>
            <a:r>
              <a:rPr kumimoji="1" lang="en" altLang="zh-CN" dirty="0">
                <a:latin typeface="+mn-ea"/>
                <a:ea typeface="+mn-ea"/>
              </a:rPr>
              <a:t>Self-Instruct</a:t>
            </a:r>
            <a:r>
              <a:rPr kumimoji="1" lang="zh-CN" altLang="en-US" dirty="0">
                <a:latin typeface="+mn-ea"/>
                <a:ea typeface="+mn-ea"/>
              </a:rPr>
              <a:t> 方法</a:t>
            </a:r>
            <a:r>
              <a:rPr kumimoji="1" lang="zh-CN" altLang="en" dirty="0">
                <a:latin typeface="+mn-ea"/>
                <a:ea typeface="+mn-ea"/>
              </a:rPr>
              <a:t>；</a:t>
            </a:r>
            <a:endParaRPr kumimoji="1" lang="en-US" altLang="zh-CN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dirty="0">
                <a:latin typeface="+mn-ea"/>
                <a:ea typeface="+mn-ea"/>
              </a:rPr>
              <a:t>SFT</a:t>
            </a:r>
            <a:r>
              <a:rPr kumimoji="1" lang="zh-CN" altLang="en-US" dirty="0">
                <a:latin typeface="+mn-ea"/>
                <a:ea typeface="+mn-ea"/>
              </a:rPr>
              <a:t> 指令模型已经具备了</a:t>
            </a:r>
            <a:r>
              <a:rPr kumimoji="1" lang="zh-CN" altLang="en-US" dirty="0">
                <a:solidFill>
                  <a:srgbClr val="FF0000"/>
                </a:solidFill>
                <a:latin typeface="+mn-ea"/>
                <a:ea typeface="+mn-ea"/>
              </a:rPr>
              <a:t>强大的对话能力</a:t>
            </a:r>
            <a:r>
              <a:rPr kumimoji="1" lang="zh-CN" altLang="en-US" dirty="0">
                <a:latin typeface="+mn-ea"/>
                <a:ea typeface="+mn-ea"/>
              </a:rPr>
              <a:t>；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+mn-ea"/>
                <a:ea typeface="+mn-ea"/>
              </a:rPr>
              <a:t>如何提高模型的</a:t>
            </a:r>
            <a:r>
              <a:rPr kumimoji="1" lang="zh-CN" altLang="en-US" dirty="0">
                <a:solidFill>
                  <a:srgbClr val="FF0000"/>
                </a:solidFill>
                <a:latin typeface="+mn-ea"/>
                <a:ea typeface="+mn-ea"/>
              </a:rPr>
              <a:t>有用性、诚实性和无害性</a:t>
            </a:r>
            <a:r>
              <a:rPr kumimoji="1" lang="zh-CN" altLang="en-US" dirty="0">
                <a:latin typeface="+mn-ea"/>
                <a:ea typeface="+mn-ea"/>
              </a:rPr>
              <a:t>？</a:t>
            </a:r>
            <a:endParaRPr kumimoji="1" lang="en-US" altLang="zh-CN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+mn-ea"/>
                <a:ea typeface="+mn-ea"/>
              </a:rPr>
              <a:t>人类反馈强化学习</a:t>
            </a:r>
            <a:endParaRPr kumimoji="1" lang="en-US" altLang="zh-CN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+mn-ea"/>
                <a:ea typeface="+mn-ea"/>
              </a:rPr>
              <a:t>模型攻防与隐私保护</a:t>
            </a:r>
            <a:endParaRPr kumimoji="1" lang="en-US" altLang="zh-CN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616530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SzPct val="50000"/>
              <a:tabLst>
                <a:tab pos="393065" algn="l"/>
                <a:tab pos="393700" algn="l"/>
              </a:tabLst>
            </a:pPr>
            <a:r>
              <a:rPr lang="zh-CN" altLang="en-US" dirty="0">
                <a:latin typeface="DengXian" charset="-122"/>
                <a:ea typeface="DengXian" charset="-122"/>
              </a:rPr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lang="zh-CN" altLang="en-US" sz="3200" dirty="0">
                <a:solidFill>
                  <a:prstClr val="black"/>
                </a:solidFill>
                <a:latin typeface="宋体" charset="-122"/>
                <a:ea typeface="宋体" charset="-122"/>
                <a:cs typeface="+mn-cs"/>
              </a:rPr>
              <a:t>指令微调的数据构造</a:t>
            </a: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lang="zh-CN" altLang="en-US" sz="3200" dirty="0">
                <a:solidFill>
                  <a:prstClr val="black"/>
                </a:solidFill>
                <a:latin typeface="宋体" charset="-122"/>
                <a:ea typeface="宋体" charset="-122"/>
                <a:cs typeface="+mn-cs"/>
              </a:rPr>
              <a:t>指令微调的数据的质量评估</a:t>
            </a: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lang="zh-CN" altLang="en-US" sz="3200" dirty="0">
                <a:solidFill>
                  <a:prstClr val="black"/>
                </a:solidFill>
                <a:latin typeface="宋体" charset="-122"/>
                <a:ea typeface="宋体" charset="-122"/>
                <a:cs typeface="+mn-cs"/>
              </a:rPr>
              <a:t>大模型的微调训练</a:t>
            </a: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49</a:t>
            </a:fld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指令微调的目的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quarter" idx="10"/>
          </p:nvPr>
        </p:nvSpPr>
        <p:spPr>
          <a:xfrm>
            <a:off x="417101" y="1279793"/>
            <a:ext cx="11481251" cy="505189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意图对齐： 使模型能够理解用户意图，更准确地解析和执行用户的指令</a:t>
            </a:r>
            <a:endParaRPr kumimoji="1"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场景</a:t>
            </a:r>
            <a:r>
              <a:rPr kumimoji="1"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kumimoji="1"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任务适配： 使得模型在多种特定场景下恰当地完成特定任务</a:t>
            </a:r>
            <a:endParaRPr kumimoji="1"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能力激活： 激活模型在预训练阶段学习到的知识和能力</a:t>
            </a:r>
            <a:endParaRPr kumimoji="1"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SzPct val="50000"/>
              <a:tabLst>
                <a:tab pos="393065" algn="l"/>
                <a:tab pos="393700" algn="l"/>
              </a:tabLst>
            </a:pPr>
            <a:r>
              <a:rPr lang="zh-CN" altLang="en-US" dirty="0">
                <a:latin typeface="DengXian" charset="-122"/>
                <a:ea typeface="DengXian" charset="-122"/>
              </a:rPr>
              <a:t>全量微调模型</a:t>
            </a:r>
          </a:p>
        </p:txBody>
      </p:sp>
      <p:sp>
        <p:nvSpPr>
          <p:cNvPr id="5" name="object 3"/>
          <p:cNvSpPr txBox="1"/>
          <p:nvPr/>
        </p:nvSpPr>
        <p:spPr>
          <a:xfrm>
            <a:off x="856580" y="1207549"/>
            <a:ext cx="10351135" cy="1326517"/>
          </a:xfrm>
          <a:prstGeom prst="rect">
            <a:avLst/>
          </a:prstGeom>
        </p:spPr>
        <p:txBody>
          <a:bodyPr vert="horz" wrap="square" lIns="0" tIns="116205" rIns="0" bIns="0" rtlCol="0">
            <a:spAutoFit/>
          </a:bodyPr>
          <a:lstStyle/>
          <a:p>
            <a:pPr marL="393700" indent="-342900">
              <a:lnSpc>
                <a:spcPct val="100000"/>
              </a:lnSpc>
              <a:spcBef>
                <a:spcPts val="915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93065" algn="l"/>
                <a:tab pos="393700" algn="l"/>
              </a:tabLst>
            </a:pPr>
            <a:r>
              <a:rPr lang="zh-CN" altLang="en-US" sz="2400" dirty="0">
                <a:latin typeface="Calibri"/>
                <a:cs typeface="Calibri"/>
              </a:rPr>
              <a:t>假设我们有一个预训练的自回归语言模型</a:t>
            </a:r>
            <a:endParaRPr lang="en-US" altLang="zh-CN" sz="2400" dirty="0">
              <a:latin typeface="Calibri"/>
              <a:cs typeface="Calibri"/>
            </a:endParaRPr>
          </a:p>
          <a:p>
            <a:pPr marL="393700" indent="-342900">
              <a:lnSpc>
                <a:spcPct val="100000"/>
              </a:lnSpc>
              <a:spcBef>
                <a:spcPts val="915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93065" algn="l"/>
                <a:tab pos="393700" algn="l"/>
              </a:tabLst>
            </a:pPr>
            <a:r>
              <a:rPr lang="zh-CN" altLang="en-US" sz="2400" dirty="0">
                <a:latin typeface="Calibri"/>
                <a:cs typeface="Calibri"/>
              </a:rPr>
              <a:t>例如，</a:t>
            </a:r>
            <a:r>
              <a:rPr lang="en-US" sz="2400" dirty="0">
                <a:latin typeface="Calibri"/>
                <a:cs typeface="Calibri"/>
              </a:rPr>
              <a:t>GPT</a:t>
            </a:r>
            <a:r>
              <a:rPr lang="en-US" altLang="zh-CN" sz="2400" dirty="0">
                <a:latin typeface="Calibri"/>
                <a:cs typeface="Calibri"/>
              </a:rPr>
              <a:t>-3</a:t>
            </a:r>
            <a:endParaRPr sz="3250" dirty="0">
              <a:latin typeface="Calibri"/>
              <a:cs typeface="Calibri"/>
            </a:endParaRPr>
          </a:p>
          <a:p>
            <a:pPr marL="393065" marR="17780" indent="-342900">
              <a:lnSpc>
                <a:spcPct val="101000"/>
              </a:lnSpc>
              <a:spcBef>
                <a:spcPts val="5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93065" algn="l"/>
                <a:tab pos="393700" algn="l"/>
              </a:tabLst>
            </a:pPr>
            <a:r>
              <a:rPr lang="zh-CN" altLang="en-US" sz="2400" dirty="0"/>
              <a:t>将这个预训练模型适配到下游任务（如，摘要生成、阅读理解）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" name="object 5"/>
          <p:cNvSpPr txBox="1"/>
          <p:nvPr/>
        </p:nvSpPr>
        <p:spPr>
          <a:xfrm>
            <a:off x="1216763" y="2887531"/>
            <a:ext cx="649580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6700" indent="-228600">
              <a:lnSpc>
                <a:spcPct val="100000"/>
              </a:lnSpc>
              <a:spcBef>
                <a:spcPts val="100"/>
              </a:spcBef>
              <a:buClr>
                <a:srgbClr val="007C92"/>
              </a:buClr>
              <a:buFont typeface="Times New Roman" panose="02020503050405090304"/>
              <a:buChar char="•"/>
              <a:tabLst>
                <a:tab pos="266700" algn="l"/>
                <a:tab pos="5420995" algn="l"/>
              </a:tabLst>
            </a:pPr>
            <a:r>
              <a:rPr lang="zh-CN" altLang="en-US" sz="2400" dirty="0">
                <a:latin typeface="Calibri"/>
                <a:cs typeface="Calibri"/>
              </a:rPr>
              <a:t>训练数据集由</a:t>
            </a:r>
            <a:r>
              <a:rPr lang="en-US" altLang="zh-CN" sz="2400" dirty="0">
                <a:latin typeface="Calibri"/>
                <a:cs typeface="Calibri"/>
              </a:rPr>
              <a:t>(</a:t>
            </a:r>
            <a:r>
              <a:rPr lang="zh-CN" altLang="en-US" sz="2400" dirty="0">
                <a:latin typeface="Calibri"/>
                <a:cs typeface="Calibri"/>
              </a:rPr>
              <a:t>上下文，目标</a:t>
            </a:r>
            <a:r>
              <a:rPr lang="en-US" altLang="zh-CN" sz="2400" dirty="0">
                <a:latin typeface="Calibri"/>
                <a:cs typeface="Calibri"/>
              </a:rPr>
              <a:t>) </a:t>
            </a:r>
            <a:r>
              <a:rPr lang="zh-CN" altLang="en-US" sz="2400" dirty="0">
                <a:latin typeface="Calibri"/>
                <a:cs typeface="Calibri"/>
              </a:rPr>
              <a:t>对组成</a:t>
            </a:r>
            <a:endParaRPr sz="2700" baseline="-15000" dirty="0">
              <a:latin typeface="Cambria Math"/>
              <a:cs typeface="Cambria Math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object 10"/>
              <p:cNvSpPr txBox="1"/>
              <p:nvPr/>
            </p:nvSpPr>
            <p:spPr>
              <a:xfrm>
                <a:off x="856580" y="3826363"/>
                <a:ext cx="10045700" cy="995144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393065" marR="43180" indent="-342900">
                  <a:lnSpc>
                    <a:spcPct val="100000"/>
                  </a:lnSpc>
                  <a:spcBef>
                    <a:spcPts val="100"/>
                  </a:spcBef>
                  <a:buClr>
                    <a:srgbClr val="8C1515"/>
                  </a:buClr>
                  <a:buFont typeface="Times New Roman" panose="02020503050405090304"/>
                  <a:buChar char="•"/>
                  <a:tabLst>
                    <a:tab pos="393065" algn="l"/>
                    <a:tab pos="393700" algn="l"/>
                  </a:tabLst>
                </a:pPr>
                <a:r>
                  <a:rPr lang="zh-CN" altLang="en-US" sz="2400" dirty="0"/>
                  <a:t>在全量微调过程中，我们通过根据梯度更新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altLang="zh-CN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ar-AE" sz="2400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zh-CN" altLang="ar-AE" sz="2400" i="1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zh-CN" altLang="en-US" sz="2400" spc="-5" dirty="0">
                    <a:latin typeface="Calibri"/>
                    <a:cs typeface="Calibri"/>
                  </a:rPr>
                  <a:t> 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ar-AE" sz="2400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zh-CN" altLang="ar-AE" sz="2400" i="1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r>
                      <a:rPr lang="ar-AE" altLang="zh-CN" sz="24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zh-CN" sz="2400">
                        <a:latin typeface="Cambria Math" panose="02040503050406030204" pitchFamily="18" charset="0"/>
                      </a:rPr>
                      <m:t>Δ</m:t>
                    </m:r>
                    <m:r>
                      <a:rPr lang="zh-CN" altLang="el-GR" sz="2400" i="1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l-GR" altLang="zh-CN" sz="2400" spc="-5" dirty="0">
                    <a:latin typeface="Calibri"/>
                    <a:cs typeface="Calibri"/>
                  </a:rPr>
                  <a:t> </a:t>
                </a:r>
                <a:r>
                  <a:rPr lang="zh-CN" altLang="en-US" sz="2400" dirty="0"/>
                  <a:t>，以最大化目标函数</a:t>
                </a:r>
                <a:endParaRPr lang="en-US" sz="2400" dirty="0">
                  <a:latin typeface="Calibri"/>
                  <a:cs typeface="Calibri"/>
                </a:endParaRPr>
              </a:p>
              <a:p>
                <a:pPr marR="855980" algn="ctr">
                  <a:lnSpc>
                    <a:spcPts val="1895"/>
                  </a:lnSpc>
                </a:pPr>
                <a:endParaRPr sz="1800" dirty="0">
                  <a:latin typeface="Cambria Math"/>
                  <a:cs typeface="Cambria Math"/>
                </a:endParaRPr>
              </a:p>
            </p:txBody>
          </p:sp>
        </mc:Choice>
        <mc:Fallback xmlns="">
          <p:sp>
            <p:nvSpPr>
              <p:cNvPr id="9" name="object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6580" y="3826363"/>
                <a:ext cx="10045700" cy="995144"/>
              </a:xfrm>
              <a:prstGeom prst="rect">
                <a:avLst/>
              </a:prstGeom>
              <a:blipFill rotWithShape="1">
                <a:blip r:embed="rId2"/>
                <a:stretch>
                  <a:fillRect l="-6" t="-49" r="6" b="-32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/>
              <p:cNvSpPr txBox="1"/>
              <p:nvPr/>
            </p:nvSpPr>
            <p:spPr>
              <a:xfrm>
                <a:off x="3718510" y="1716572"/>
                <a:ext cx="1008033" cy="3746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altLang="zh-CN" sz="200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s-ES" altLang="zh-CN" sz="200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d>
                            <m:dPr>
                              <m:sepChr m:val="∣"/>
                              <m:ctrlPr>
                                <a:rPr lang="es-ES" altLang="zh-CN" sz="20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ES" altLang="zh-CN" sz="200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s-ES" altLang="zh-CN" sz="20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es-ES" altLang="zh-CN" sz="200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8510" y="1716572"/>
                <a:ext cx="1008033" cy="374654"/>
              </a:xfrm>
              <a:prstGeom prst="rect">
                <a:avLst/>
              </a:prstGeom>
              <a:blipFill rotWithShape="1">
                <a:blip r:embed="rId3"/>
                <a:stretch>
                  <a:fillRect l="-58" t="-45" r="24" b="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/>
              <p:cNvSpPr txBox="1"/>
              <p:nvPr/>
            </p:nvSpPr>
            <p:spPr>
              <a:xfrm>
                <a:off x="6300860" y="2764127"/>
                <a:ext cx="2497736" cy="5145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endChr m:val=""/>
                          <m:ctrlPr>
                            <a:rPr lang="zh-CN" altLang="en-US" sz="240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lit/>
                            </m:rPr>
                            <a:rPr lang="zh-CN" altLang="en-US" sz="2400" i="1" dirty="0">
                              <a:latin typeface="Cambria Math" panose="02040503050406030204" pitchFamily="18" charset="0"/>
                            </a:rPr>
                            <m:t>{</m:t>
                          </m:r>
                          <m:d>
                            <m:dPr>
                              <m:begChr m:val=""/>
                              <m:ctrlPr>
                                <a:rPr lang="zh-CN" alt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endChr m:val=""/>
                                  <m:ctrlPr>
                                    <a:rPr lang="zh-CN" altLang="en-US" sz="24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zh-CN" altLang="en-US" sz="2400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sz="2400" i="1" dirty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zh-CN" altLang="en-US" sz="2400" i="1" dirty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zh-CN" altLang="en-US" sz="2400" i="1" dirty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zh-CN" altLang="en-US" sz="2400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sz="2400" i="1" dirty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zh-CN" altLang="en-US" sz="2400" i="1" dirty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d>
                      <m:sSub>
                        <m:sSubPr>
                          <m:ctrlPr>
                            <a:rPr lang="zh-CN" alt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lit/>
                            </m:rPr>
                            <a:rPr lang="zh-CN" altLang="en-US" sz="2400" i="1" dirty="0">
                              <a:latin typeface="Cambria Math" panose="02040503050406030204" pitchFamily="18" charset="0"/>
                            </a:rPr>
                            <m:t>}</m:t>
                          </m:r>
                        </m:e>
                        <m:sub>
                          <m:d>
                            <m:dPr>
                              <m:begChr m:val="{"/>
                              <m:endChr m:val="}"/>
                              <m:ctrlPr>
                                <a:rPr lang="zh-CN" alt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2400" i="1" dirty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sz="2400" i="1" dirty="0">
                                  <a:latin typeface="Cambria Math" panose="02040503050406030204" pitchFamily="18" charset="0"/>
                                </a:rPr>
                                <m:t>=1, …, </m:t>
                              </m:r>
                              <m:r>
                                <a:rPr lang="zh-CN" altLang="en-US" sz="2400" i="1" dirty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d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" name="文本框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0860" y="2764127"/>
                <a:ext cx="2497736" cy="514564"/>
              </a:xfrm>
              <a:prstGeom prst="rect">
                <a:avLst/>
              </a:prstGeom>
              <a:blipFill rotWithShape="1">
                <a:blip r:embed="rId4"/>
                <a:stretch>
                  <a:fillRect l="-16" t="-118" r="1" b="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/>
              <p:cNvSpPr txBox="1"/>
              <p:nvPr/>
            </p:nvSpPr>
            <p:spPr>
              <a:xfrm>
                <a:off x="2560511" y="4741514"/>
                <a:ext cx="6097280" cy="10636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zh-CN" altLang="en-US" sz="2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zh-CN" altLang="en-US" sz="2000"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m:rPr>
                              <m:sty m:val="p"/>
                            </m:rPr>
                            <a:rPr lang="zh-CN" altLang="en-US" sz="2000" i="0">
                              <a:latin typeface="Cambria Math" panose="02040503050406030204" pitchFamily="18" charset="0"/>
                            </a:rPr>
                            <m:t>ax</m:t>
                          </m:r>
                        </m:e>
                        <m:lim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𝜙</m:t>
                          </m:r>
                        </m:lim>
                      </m:limLow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 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d>
                            <m:dPr>
                              <m:sepChr m:val=","/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sub>
                        <m:sup/>
                        <m:e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d>
                            <m:dPr>
                              <m:begChr m:val="|"/>
                              <m:endChr m:val="|"/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sup>
                        <m:e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r>
                        <m:rPr>
                          <m:sty m:val="p"/>
                        </m:rPr>
                        <a:rPr lang="zh-CN" altLang="en-US" sz="2000" i="0">
                          <a:latin typeface="Cambria Math" panose="02040503050406030204" pitchFamily="18" charset="0"/>
                        </a:rPr>
                        <m:t>lo</m:t>
                      </m:r>
                      <m:func>
                        <m:func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zh-CN" altLang="en-US" sz="2000" i="0">
                              <a:latin typeface="Cambria Math" panose="02040503050406030204" pitchFamily="18" charset="0"/>
                            </a:rPr>
                            <m:t>g</m:t>
                          </m:r>
                        </m:fName>
                        <m:e>
                          <m:d>
                            <m:dPr>
                              <m:ctrlPr>
                                <a:rPr lang="zh-CN" alt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zh-CN" alt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zh-CN" altLang="en-US" sz="20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zh-CN" altLang="en-US" sz="2000" i="0">
                                      <a:latin typeface="Cambria Math" panose="02040503050406030204" pitchFamily="18" charset="0"/>
                                    </a:rPr>
                                    <m:t>∣</m:t>
                                  </m:r>
                                  <m: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zh-CN" altLang="en-US" sz="2000" i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zh-CN" altLang="en-US" sz="20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&lt;</m:t>
                                      </m:r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200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8" name="文本框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0511" y="4741514"/>
                <a:ext cx="6097280" cy="1063625"/>
              </a:xfrm>
              <a:prstGeom prst="rect">
                <a:avLst/>
              </a:prstGeom>
              <a:blipFill rotWithShape="1">
                <a:blip r:embed="rId5"/>
                <a:stretch>
                  <a:fillRect l="-3" t="-57" r="3" b="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SzPct val="50000"/>
              <a:tabLst>
                <a:tab pos="393065" algn="l"/>
                <a:tab pos="393700" algn="l"/>
              </a:tabLst>
            </a:pPr>
            <a:r>
              <a:rPr lang="zh-CN" altLang="en-US" dirty="0">
                <a:latin typeface="DengXian" charset="-122"/>
                <a:ea typeface="DengXian" charset="-122"/>
              </a:rPr>
              <a:t>增量微调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51</a:t>
            </a:fld>
            <a:endParaRPr lang="zh-CN" altLang="en-US" dirty="0"/>
          </a:p>
        </p:txBody>
      </p:sp>
      <p:grpSp>
        <p:nvGrpSpPr>
          <p:cNvPr id="5" name="object 5"/>
          <p:cNvGrpSpPr/>
          <p:nvPr/>
        </p:nvGrpSpPr>
        <p:grpSpPr>
          <a:xfrm>
            <a:off x="6693985" y="2556397"/>
            <a:ext cx="4811962" cy="3489013"/>
            <a:chOff x="6584564" y="1463346"/>
            <a:chExt cx="5490845" cy="409194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84564" y="1463346"/>
              <a:ext cx="5490299" cy="409159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7340396" y="2481478"/>
              <a:ext cx="875665" cy="1948814"/>
            </a:xfrm>
            <a:custGeom>
              <a:avLst/>
              <a:gdLst/>
              <a:ahLst/>
              <a:cxnLst/>
              <a:rect l="l" t="t" r="r" b="b"/>
              <a:pathLst>
                <a:path w="875665" h="1948814">
                  <a:moveTo>
                    <a:pt x="437768" y="244805"/>
                  </a:moveTo>
                  <a:lnTo>
                    <a:pt x="0" y="244805"/>
                  </a:lnTo>
                  <a:lnTo>
                    <a:pt x="0" y="0"/>
                  </a:lnTo>
                  <a:lnTo>
                    <a:pt x="875156" y="0"/>
                  </a:lnTo>
                  <a:lnTo>
                    <a:pt x="875156" y="244805"/>
                  </a:lnTo>
                  <a:lnTo>
                    <a:pt x="437768" y="244805"/>
                  </a:lnTo>
                  <a:close/>
                </a:path>
                <a:path w="875665" h="1948814">
                  <a:moveTo>
                    <a:pt x="437768" y="1948319"/>
                  </a:moveTo>
                  <a:lnTo>
                    <a:pt x="0" y="1948319"/>
                  </a:lnTo>
                  <a:lnTo>
                    <a:pt x="0" y="1703527"/>
                  </a:lnTo>
                  <a:lnTo>
                    <a:pt x="875156" y="1703527"/>
                  </a:lnTo>
                  <a:lnTo>
                    <a:pt x="875156" y="1948319"/>
                  </a:lnTo>
                  <a:lnTo>
                    <a:pt x="437768" y="1948319"/>
                  </a:lnTo>
                  <a:close/>
                </a:path>
              </a:pathLst>
            </a:custGeom>
            <a:ln w="22319">
              <a:solidFill>
                <a:srgbClr val="A462C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3"/>
          <p:cNvSpPr txBox="1"/>
          <p:nvPr/>
        </p:nvSpPr>
        <p:spPr>
          <a:xfrm>
            <a:off x="530941" y="1446397"/>
            <a:ext cx="6454775" cy="1572225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68300" marR="17780" indent="-342900">
              <a:lnSpc>
                <a:spcPct val="104000"/>
              </a:lnSpc>
              <a:spcBef>
                <a:spcPts val="195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67665" algn="l"/>
                <a:tab pos="368300" algn="l"/>
              </a:tabLst>
            </a:pPr>
            <a:r>
              <a:rPr lang="zh-CN" altLang="en-US" sz="2400" dirty="0">
                <a:latin typeface="Calibri"/>
                <a:cs typeface="Calibri"/>
              </a:rPr>
              <a:t>在预训练模型网络的层与层之间插入一个新的函数适配到下游任务 </a:t>
            </a:r>
            <a:r>
              <a:rPr lang="en-US" altLang="zh-CN" sz="2400" dirty="0">
                <a:latin typeface="Calibri"/>
                <a:cs typeface="Calibri"/>
              </a:rPr>
              <a:t>—— </a:t>
            </a:r>
            <a:r>
              <a:rPr lang="zh-CN" altLang="en-US" sz="2400" dirty="0">
                <a:latin typeface="Calibri"/>
                <a:cs typeface="Calibri"/>
              </a:rPr>
              <a:t>这被称为“适配器（</a:t>
            </a:r>
            <a:r>
              <a:rPr lang="en-US" altLang="zh-CN" sz="2400" dirty="0">
                <a:latin typeface="Calibri"/>
                <a:cs typeface="Calibri"/>
              </a:rPr>
              <a:t>adapters</a:t>
            </a:r>
            <a:r>
              <a:rPr lang="zh-CN" altLang="en-US" sz="2400" dirty="0">
                <a:latin typeface="Calibri"/>
                <a:cs typeface="Calibri"/>
              </a:rPr>
              <a:t>）”</a:t>
            </a:r>
          </a:p>
          <a:p>
            <a:pPr marL="368300" marR="17780" indent="-342900">
              <a:lnSpc>
                <a:spcPct val="104000"/>
              </a:lnSpc>
              <a:spcBef>
                <a:spcPts val="195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67665" algn="l"/>
                <a:tab pos="368300" algn="l"/>
              </a:tabLst>
            </a:pPr>
            <a:endParaRPr sz="2400" dirty="0">
              <a:latin typeface="Calibri"/>
              <a:cs typeface="Calibri"/>
            </a:endParaRPr>
          </a:p>
        </p:txBody>
      </p:sp>
      <p:sp>
        <p:nvSpPr>
          <p:cNvPr id="9" name="object 4"/>
          <p:cNvSpPr txBox="1"/>
          <p:nvPr/>
        </p:nvSpPr>
        <p:spPr>
          <a:xfrm>
            <a:off x="429801" y="3619523"/>
            <a:ext cx="600202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r>
              <a:rPr lang="en-US" altLang="zh-CN" sz="2400" dirty="0"/>
              <a:t>Transformer</a:t>
            </a:r>
            <a:r>
              <a:rPr lang="zh-CN" altLang="en-US" sz="2400" dirty="0"/>
              <a:t>层中的适配器由以下组成：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0" name="object 5"/>
          <p:cNvSpPr txBox="1"/>
          <p:nvPr/>
        </p:nvSpPr>
        <p:spPr>
          <a:xfrm>
            <a:off x="861601" y="4430292"/>
            <a:ext cx="5888355" cy="9207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266700" indent="-228600">
              <a:lnSpc>
                <a:spcPct val="100000"/>
              </a:lnSpc>
              <a:spcBef>
                <a:spcPts val="720"/>
              </a:spcBef>
              <a:buClr>
                <a:srgbClr val="007C92"/>
              </a:buClr>
              <a:buFont typeface="Times New Roman" panose="02020503050405090304"/>
              <a:buChar char="•"/>
              <a:tabLst>
                <a:tab pos="266700" algn="l"/>
              </a:tabLst>
            </a:pPr>
            <a:r>
              <a:rPr lang="zh-CN" altLang="en-US" sz="2400" dirty="0"/>
              <a:t>前馈的降维投影</a:t>
            </a:r>
            <a:endParaRPr lang="en-US" altLang="zh-CN" sz="2400" dirty="0"/>
          </a:p>
          <a:p>
            <a:pPr marL="266700" indent="-228600">
              <a:lnSpc>
                <a:spcPct val="100000"/>
              </a:lnSpc>
              <a:spcBef>
                <a:spcPts val="720"/>
              </a:spcBef>
              <a:buClr>
                <a:srgbClr val="007C92"/>
              </a:buClr>
              <a:buFont typeface="Times New Roman" panose="02020503050405090304"/>
              <a:buChar char="•"/>
              <a:tabLst>
                <a:tab pos="266700" algn="l"/>
              </a:tabLst>
            </a:pPr>
            <a:r>
              <a:rPr lang="zh-CN" altLang="en-US" sz="2400" dirty="0"/>
              <a:t>前馈的升维投影</a:t>
            </a:r>
            <a:endParaRPr lang="en-US" sz="2700" baseline="28000" dirty="0">
              <a:latin typeface="Cambria Math"/>
              <a:cs typeface="Cambria Math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/>
              <p:cNvSpPr txBox="1"/>
              <p:nvPr/>
            </p:nvSpPr>
            <p:spPr>
              <a:xfrm>
                <a:off x="888468" y="5680472"/>
                <a:ext cx="6097248" cy="4495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𝜙</m:t>
                          </m:r>
                        </m:sub>
                      </m:sSub>
                      <m:d>
                        <m:d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00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zh-CN" altLang="en-US" sz="2000" b="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zh-CN" altLang="en-US" sz="2000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000" b="0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zh-CN" altLang="en-US" sz="2000" b="0" i="1">
                              <a:latin typeface="Cambria Math" panose="02040503050406030204" pitchFamily="18" charset="0"/>
                            </a:rPr>
                            <m:t>𝑈</m:t>
                          </m:r>
                        </m:sup>
                      </m:sSup>
                      <m:d>
                        <m:dPr>
                          <m:ctrlPr>
                            <a:rPr lang="zh-CN" altLang="en-US" sz="2000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000" b="0" i="1">
                              <a:latin typeface="Cambria Math" panose="02040503050406030204" pitchFamily="18" charset="0"/>
                            </a:rPr>
                            <m:t>𝜎</m:t>
                          </m:r>
                          <m:d>
                            <m:dPr>
                              <m:ctrlPr>
                                <a:rPr lang="zh-CN" altLang="en-US" sz="20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zh-CN" altLang="en-US" sz="2000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000" b="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p>
                                  <m:r>
                                    <a:rPr lang="zh-CN" altLang="en-US" sz="2000" b="0" i="1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sup>
                              </m:sSup>
                              <m:r>
                                <a:rPr lang="zh-CN" altLang="en-US" sz="20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3" name="文本框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8468" y="5680472"/>
                <a:ext cx="6097248" cy="449547"/>
              </a:xfrm>
              <a:prstGeom prst="rect">
                <a:avLst/>
              </a:prstGeom>
              <a:blipFill rotWithShape="1">
                <a:blip r:embed="rId3"/>
                <a:stretch>
                  <a:fillRect l="-2" t="-88" r="1" b="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/>
              <p:cNvSpPr txBox="1"/>
              <p:nvPr/>
            </p:nvSpPr>
            <p:spPr>
              <a:xfrm>
                <a:off x="3383197" y="4516404"/>
                <a:ext cx="6097248" cy="3742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</m:oMath>
                </a14:m>
                <a:r>
                  <a:rPr lang="en-US" altLang="zh-CN" sz="1800" spc="200" dirty="0">
                    <a:latin typeface="Cambria Math"/>
                    <a:cs typeface="Cambria Math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i="1" spc="17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∈</m:t>
                    </m:r>
                    <m:sSup>
                      <m:sSupPr>
                        <m:ctrlPr>
                          <a:rPr lang="en-US" altLang="zh-CN" sz="180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sSupPr>
                      <m:e>
                        <m:r>
                          <a:rPr lang="en-US" altLang="zh-CN" sz="180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ℝ</m:t>
                        </m:r>
                      </m:e>
                      <m:sup>
                        <m:r>
                          <a:rPr lang="en-US" altLang="zh-CN" sz="18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𝑘</m:t>
                        </m:r>
                        <m:r>
                          <a:rPr lang="en-US" altLang="zh-CN" sz="18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×</m:t>
                        </m:r>
                        <m:r>
                          <a:rPr lang="en-US" altLang="zh-CN" sz="18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𝑑</m:t>
                        </m:r>
                      </m:sup>
                    </m:sSup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5" name="文本框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3197" y="4516404"/>
                <a:ext cx="6097248" cy="374270"/>
              </a:xfrm>
              <a:prstGeom prst="rect">
                <a:avLst/>
              </a:prstGeom>
              <a:blipFill rotWithShape="1">
                <a:blip r:embed="rId4"/>
                <a:stretch>
                  <a:fillRect l="-9" t="-76" r="9" b="1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/>
              <p:cNvSpPr txBox="1"/>
              <p:nvPr/>
            </p:nvSpPr>
            <p:spPr>
              <a:xfrm>
                <a:off x="3383197" y="4997907"/>
                <a:ext cx="6097248" cy="3742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sup>
                    </m:sSup>
                  </m:oMath>
                </a14:m>
                <a:r>
                  <a:rPr lang="en-US" altLang="zh-CN" sz="1800" spc="200" dirty="0">
                    <a:latin typeface="Cambria Math"/>
                    <a:cs typeface="Cambria Math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i="1" spc="17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∈</m:t>
                    </m:r>
                    <m:sSup>
                      <m:sSupPr>
                        <m:ctrlPr>
                          <a:rPr lang="en-US" altLang="zh-CN" sz="180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sSupPr>
                      <m:e>
                        <m:r>
                          <a:rPr lang="en-US" altLang="zh-CN" sz="180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ℝ</m:t>
                        </m:r>
                      </m:e>
                      <m:sup>
                        <m:r>
                          <a:rPr lang="en-US" altLang="zh-CN" sz="18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𝑑</m:t>
                        </m:r>
                        <m:r>
                          <a:rPr lang="en-US" altLang="zh-CN" sz="18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×</m:t>
                        </m:r>
                        <m:r>
                          <a:rPr lang="en-US" altLang="zh-CN" sz="18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𝑘</m:t>
                        </m:r>
                      </m:sup>
                    </m:sSup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6" name="文本框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3197" y="4997907"/>
                <a:ext cx="6097248" cy="374270"/>
              </a:xfrm>
              <a:prstGeom prst="rect">
                <a:avLst/>
              </a:prstGeom>
              <a:blipFill rotWithShape="1">
                <a:blip r:embed="rId5"/>
                <a:stretch>
                  <a:fillRect l="-9" t="-122" r="9" b="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52</a:t>
            </a:fld>
            <a:endParaRPr lang="zh-CN" altLang="en-US" dirty="0"/>
          </a:p>
        </p:txBody>
      </p:sp>
      <p:sp>
        <p:nvSpPr>
          <p:cNvPr id="5" name="object 2"/>
          <p:cNvSpPr txBox="1"/>
          <p:nvPr/>
        </p:nvSpPr>
        <p:spPr>
          <a:xfrm>
            <a:off x="919118" y="1446944"/>
            <a:ext cx="1021524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 baseline="0">
                <a:solidFill>
                  <a:schemeClr val="tx1"/>
                </a:solidFill>
                <a:latin typeface="Arial Rounded MT Bold" panose="020F0704030504030204" pitchFamily="34" charset="0"/>
                <a:ea typeface="华文中宋" panose="02010600040101010101" pitchFamily="2" charset="-122"/>
                <a:cs typeface="Times New Roman" panose="02020503050405090304" pitchFamily="18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charset="-122"/>
              </a:defRPr>
            </a:lvl9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800" dirty="0">
                <a:latin typeface="Calibri"/>
                <a:cs typeface="Calibri"/>
              </a:rPr>
              <a:t>Language</a:t>
            </a:r>
            <a:r>
              <a:rPr lang="en-US" sz="2800" spc="-40" dirty="0">
                <a:latin typeface="Calibri"/>
                <a:cs typeface="Calibri"/>
              </a:rPr>
              <a:t> </a:t>
            </a:r>
            <a:r>
              <a:rPr lang="en-US" sz="2800" dirty="0">
                <a:latin typeface="Calibri"/>
                <a:cs typeface="Calibri"/>
              </a:rPr>
              <a:t>Adapters?</a:t>
            </a:r>
            <a:r>
              <a:rPr lang="en-US" sz="2800" spc="-25" dirty="0">
                <a:latin typeface="Calibri"/>
                <a:cs typeface="Calibri"/>
              </a:rPr>
              <a:t> </a:t>
            </a:r>
            <a:r>
              <a:rPr lang="en-US" sz="2800" dirty="0">
                <a:latin typeface="Calibri"/>
                <a:cs typeface="Calibri"/>
              </a:rPr>
              <a:t>Task</a:t>
            </a:r>
            <a:r>
              <a:rPr lang="en-US" sz="2800" spc="-25" dirty="0">
                <a:latin typeface="Calibri"/>
                <a:cs typeface="Calibri"/>
              </a:rPr>
              <a:t> </a:t>
            </a:r>
            <a:r>
              <a:rPr lang="en-US" sz="2800" dirty="0">
                <a:latin typeface="Calibri"/>
                <a:cs typeface="Calibri"/>
              </a:rPr>
              <a:t>Knowledge</a:t>
            </a:r>
            <a:r>
              <a:rPr lang="en-US" sz="2800" spc="-30" dirty="0">
                <a:latin typeface="Calibri"/>
                <a:cs typeface="Calibri"/>
              </a:rPr>
              <a:t> </a:t>
            </a:r>
            <a:r>
              <a:rPr lang="en-US" sz="2800" dirty="0">
                <a:latin typeface="Calibri"/>
                <a:cs typeface="Calibri"/>
              </a:rPr>
              <a:t>~</a:t>
            </a:r>
            <a:r>
              <a:rPr lang="en-US" sz="2800" spc="-25" dirty="0">
                <a:latin typeface="Calibri"/>
                <a:cs typeface="Calibri"/>
              </a:rPr>
              <a:t> </a:t>
            </a:r>
            <a:r>
              <a:rPr lang="en-US" sz="2800" dirty="0">
                <a:latin typeface="Calibri"/>
                <a:cs typeface="Calibri"/>
              </a:rPr>
              <a:t>Language</a:t>
            </a:r>
            <a:r>
              <a:rPr lang="en-US" sz="2800" spc="-25" dirty="0">
                <a:latin typeface="Calibri"/>
                <a:cs typeface="Calibri"/>
              </a:rPr>
              <a:t> </a:t>
            </a:r>
            <a:r>
              <a:rPr lang="en-US" sz="2800" spc="-10" dirty="0">
                <a:latin typeface="Calibri"/>
                <a:cs typeface="Calibri"/>
              </a:rPr>
              <a:t>Knowledge</a:t>
            </a:r>
          </a:p>
        </p:txBody>
      </p:sp>
      <p:grpSp>
        <p:nvGrpSpPr>
          <p:cNvPr id="6" name="object 3"/>
          <p:cNvGrpSpPr/>
          <p:nvPr/>
        </p:nvGrpSpPr>
        <p:grpSpPr>
          <a:xfrm>
            <a:off x="1303622" y="3581547"/>
            <a:ext cx="3627119" cy="2554224"/>
            <a:chOff x="963167" y="3063239"/>
            <a:chExt cx="3627119" cy="2554224"/>
          </a:xfrm>
        </p:grpSpPr>
        <p:pic>
          <p:nvPicPr>
            <p:cNvPr id="7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3167" y="3063239"/>
              <a:ext cx="1527047" cy="2554224"/>
            </a:xfrm>
            <a:prstGeom prst="rect">
              <a:avLst/>
            </a:prstGeom>
          </p:spPr>
        </p:pic>
        <p:pic>
          <p:nvPicPr>
            <p:cNvPr id="8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30807" y="3410712"/>
              <a:ext cx="1237488" cy="704088"/>
            </a:xfrm>
            <a:prstGeom prst="rect">
              <a:avLst/>
            </a:prstGeom>
          </p:spPr>
        </p:pic>
        <p:sp>
          <p:nvSpPr>
            <p:cNvPr id="10" name="object 7"/>
            <p:cNvSpPr/>
            <p:nvPr/>
          </p:nvSpPr>
          <p:spPr>
            <a:xfrm>
              <a:off x="1636322" y="4145134"/>
              <a:ext cx="333375" cy="1104900"/>
            </a:xfrm>
            <a:custGeom>
              <a:avLst/>
              <a:gdLst/>
              <a:ahLst/>
              <a:cxnLst/>
              <a:rect l="l" t="t" r="r" b="b"/>
              <a:pathLst>
                <a:path w="333375" h="1104900">
                  <a:moveTo>
                    <a:pt x="0" y="166649"/>
                  </a:moveTo>
                  <a:lnTo>
                    <a:pt x="166650" y="0"/>
                  </a:lnTo>
                  <a:lnTo>
                    <a:pt x="333300" y="166649"/>
                  </a:lnTo>
                  <a:lnTo>
                    <a:pt x="249975" y="166649"/>
                  </a:lnTo>
                  <a:lnTo>
                    <a:pt x="249975" y="1104900"/>
                  </a:lnTo>
                  <a:lnTo>
                    <a:pt x="83325" y="1104900"/>
                  </a:lnTo>
                  <a:lnTo>
                    <a:pt x="83325" y="166649"/>
                  </a:lnTo>
                  <a:lnTo>
                    <a:pt x="0" y="166649"/>
                  </a:lnTo>
                  <a:close/>
                </a:path>
              </a:pathLst>
            </a:custGeom>
            <a:ln w="9525">
              <a:solidFill>
                <a:srgbClr val="4D4F5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060191" y="3063239"/>
              <a:ext cx="1530095" cy="2554224"/>
            </a:xfrm>
            <a:prstGeom prst="rect">
              <a:avLst/>
            </a:prstGeom>
          </p:spPr>
        </p:pic>
        <p:pic>
          <p:nvPicPr>
            <p:cNvPr id="12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252216" y="3410712"/>
              <a:ext cx="1210056" cy="704088"/>
            </a:xfrm>
            <a:prstGeom prst="rect">
              <a:avLst/>
            </a:prstGeom>
          </p:spPr>
        </p:pic>
        <p:sp>
          <p:nvSpPr>
            <p:cNvPr id="14" name="object 11"/>
            <p:cNvSpPr/>
            <p:nvPr/>
          </p:nvSpPr>
          <p:spPr>
            <a:xfrm>
              <a:off x="3731822" y="4145134"/>
              <a:ext cx="333375" cy="1104900"/>
            </a:xfrm>
            <a:custGeom>
              <a:avLst/>
              <a:gdLst/>
              <a:ahLst/>
              <a:cxnLst/>
              <a:rect l="l" t="t" r="r" b="b"/>
              <a:pathLst>
                <a:path w="333375" h="1104900">
                  <a:moveTo>
                    <a:pt x="0" y="166649"/>
                  </a:moveTo>
                  <a:lnTo>
                    <a:pt x="166650" y="0"/>
                  </a:lnTo>
                  <a:lnTo>
                    <a:pt x="333300" y="166649"/>
                  </a:lnTo>
                  <a:lnTo>
                    <a:pt x="249975" y="166649"/>
                  </a:lnTo>
                  <a:lnTo>
                    <a:pt x="249975" y="1104900"/>
                  </a:lnTo>
                  <a:lnTo>
                    <a:pt x="83325" y="1104900"/>
                  </a:lnTo>
                  <a:lnTo>
                    <a:pt x="83325" y="166649"/>
                  </a:lnTo>
                  <a:lnTo>
                    <a:pt x="0" y="166649"/>
                  </a:lnTo>
                  <a:close/>
                </a:path>
              </a:pathLst>
            </a:custGeom>
            <a:ln w="9525">
              <a:solidFill>
                <a:srgbClr val="4D4F5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2"/>
            <p:cNvSpPr/>
            <p:nvPr/>
          </p:nvSpPr>
          <p:spPr>
            <a:xfrm>
              <a:off x="1960172" y="4626146"/>
              <a:ext cx="1762760" cy="85725"/>
            </a:xfrm>
            <a:custGeom>
              <a:avLst/>
              <a:gdLst/>
              <a:ahLst/>
              <a:cxnLst/>
              <a:rect l="l" t="t" r="r" b="b"/>
              <a:pathLst>
                <a:path w="1762760" h="85725">
                  <a:moveTo>
                    <a:pt x="85725" y="0"/>
                  </a:moveTo>
                  <a:lnTo>
                    <a:pt x="0" y="42862"/>
                  </a:lnTo>
                  <a:lnTo>
                    <a:pt x="85725" y="85724"/>
                  </a:lnTo>
                  <a:lnTo>
                    <a:pt x="66675" y="57149"/>
                  </a:lnTo>
                  <a:lnTo>
                    <a:pt x="57144" y="57149"/>
                  </a:lnTo>
                  <a:lnTo>
                    <a:pt x="57144" y="28574"/>
                  </a:lnTo>
                  <a:lnTo>
                    <a:pt x="66675" y="28574"/>
                  </a:lnTo>
                  <a:lnTo>
                    <a:pt x="85725" y="0"/>
                  </a:lnTo>
                  <a:close/>
                </a:path>
                <a:path w="1762760" h="85725">
                  <a:moveTo>
                    <a:pt x="66675" y="28574"/>
                  </a:moveTo>
                  <a:lnTo>
                    <a:pt x="57144" y="28574"/>
                  </a:lnTo>
                  <a:lnTo>
                    <a:pt x="57144" y="57149"/>
                  </a:lnTo>
                  <a:lnTo>
                    <a:pt x="66675" y="57149"/>
                  </a:lnTo>
                  <a:lnTo>
                    <a:pt x="57150" y="42862"/>
                  </a:lnTo>
                  <a:lnTo>
                    <a:pt x="66675" y="28574"/>
                  </a:lnTo>
                  <a:close/>
                </a:path>
                <a:path w="1762760" h="85725">
                  <a:moveTo>
                    <a:pt x="85719" y="28574"/>
                  </a:moveTo>
                  <a:lnTo>
                    <a:pt x="66675" y="28574"/>
                  </a:lnTo>
                  <a:lnTo>
                    <a:pt x="57150" y="42862"/>
                  </a:lnTo>
                  <a:lnTo>
                    <a:pt x="66675" y="57149"/>
                  </a:lnTo>
                  <a:lnTo>
                    <a:pt x="85719" y="57149"/>
                  </a:lnTo>
                  <a:lnTo>
                    <a:pt x="85719" y="28574"/>
                  </a:lnTo>
                  <a:close/>
                </a:path>
                <a:path w="1762760" h="85725">
                  <a:moveTo>
                    <a:pt x="200019" y="28574"/>
                  </a:moveTo>
                  <a:lnTo>
                    <a:pt x="171444" y="28574"/>
                  </a:lnTo>
                  <a:lnTo>
                    <a:pt x="171444" y="57149"/>
                  </a:lnTo>
                  <a:lnTo>
                    <a:pt x="200019" y="57149"/>
                  </a:lnTo>
                  <a:lnTo>
                    <a:pt x="200019" y="28574"/>
                  </a:lnTo>
                  <a:close/>
                </a:path>
                <a:path w="1762760" h="85725">
                  <a:moveTo>
                    <a:pt x="314319" y="28574"/>
                  </a:moveTo>
                  <a:lnTo>
                    <a:pt x="285744" y="28574"/>
                  </a:lnTo>
                  <a:lnTo>
                    <a:pt x="285744" y="57149"/>
                  </a:lnTo>
                  <a:lnTo>
                    <a:pt x="314319" y="57149"/>
                  </a:lnTo>
                  <a:lnTo>
                    <a:pt x="314319" y="28574"/>
                  </a:lnTo>
                  <a:close/>
                </a:path>
                <a:path w="1762760" h="85725">
                  <a:moveTo>
                    <a:pt x="428619" y="28574"/>
                  </a:moveTo>
                  <a:lnTo>
                    <a:pt x="400044" y="28574"/>
                  </a:lnTo>
                  <a:lnTo>
                    <a:pt x="400044" y="57149"/>
                  </a:lnTo>
                  <a:lnTo>
                    <a:pt x="428619" y="57149"/>
                  </a:lnTo>
                  <a:lnTo>
                    <a:pt x="428619" y="28574"/>
                  </a:lnTo>
                  <a:close/>
                </a:path>
                <a:path w="1762760" h="85725">
                  <a:moveTo>
                    <a:pt x="542919" y="28574"/>
                  </a:moveTo>
                  <a:lnTo>
                    <a:pt x="514344" y="28574"/>
                  </a:lnTo>
                  <a:lnTo>
                    <a:pt x="514344" y="57149"/>
                  </a:lnTo>
                  <a:lnTo>
                    <a:pt x="542919" y="57149"/>
                  </a:lnTo>
                  <a:lnTo>
                    <a:pt x="542919" y="28574"/>
                  </a:lnTo>
                  <a:close/>
                </a:path>
                <a:path w="1762760" h="85725">
                  <a:moveTo>
                    <a:pt x="657219" y="28574"/>
                  </a:moveTo>
                  <a:lnTo>
                    <a:pt x="628644" y="28574"/>
                  </a:lnTo>
                  <a:lnTo>
                    <a:pt x="628644" y="57149"/>
                  </a:lnTo>
                  <a:lnTo>
                    <a:pt x="657219" y="57149"/>
                  </a:lnTo>
                  <a:lnTo>
                    <a:pt x="657219" y="28574"/>
                  </a:lnTo>
                  <a:close/>
                </a:path>
                <a:path w="1762760" h="85725">
                  <a:moveTo>
                    <a:pt x="771519" y="28574"/>
                  </a:moveTo>
                  <a:lnTo>
                    <a:pt x="742944" y="28574"/>
                  </a:lnTo>
                  <a:lnTo>
                    <a:pt x="742944" y="57149"/>
                  </a:lnTo>
                  <a:lnTo>
                    <a:pt x="771519" y="57149"/>
                  </a:lnTo>
                  <a:lnTo>
                    <a:pt x="771519" y="28574"/>
                  </a:lnTo>
                  <a:close/>
                </a:path>
                <a:path w="1762760" h="85725">
                  <a:moveTo>
                    <a:pt x="885819" y="28574"/>
                  </a:moveTo>
                  <a:lnTo>
                    <a:pt x="857244" y="28574"/>
                  </a:lnTo>
                  <a:lnTo>
                    <a:pt x="857244" y="57149"/>
                  </a:lnTo>
                  <a:lnTo>
                    <a:pt x="885819" y="57149"/>
                  </a:lnTo>
                  <a:lnTo>
                    <a:pt x="885819" y="28574"/>
                  </a:lnTo>
                  <a:close/>
                </a:path>
                <a:path w="1762760" h="85725">
                  <a:moveTo>
                    <a:pt x="1000119" y="28576"/>
                  </a:moveTo>
                  <a:lnTo>
                    <a:pt x="971544" y="28576"/>
                  </a:lnTo>
                  <a:lnTo>
                    <a:pt x="971544" y="57151"/>
                  </a:lnTo>
                  <a:lnTo>
                    <a:pt x="1000119" y="57151"/>
                  </a:lnTo>
                  <a:lnTo>
                    <a:pt x="1000119" y="28576"/>
                  </a:lnTo>
                  <a:close/>
                </a:path>
                <a:path w="1762760" h="85725">
                  <a:moveTo>
                    <a:pt x="1114419" y="28576"/>
                  </a:moveTo>
                  <a:lnTo>
                    <a:pt x="1085844" y="28576"/>
                  </a:lnTo>
                  <a:lnTo>
                    <a:pt x="1085844" y="57151"/>
                  </a:lnTo>
                  <a:lnTo>
                    <a:pt x="1114419" y="57151"/>
                  </a:lnTo>
                  <a:lnTo>
                    <a:pt x="1114419" y="28576"/>
                  </a:lnTo>
                  <a:close/>
                </a:path>
                <a:path w="1762760" h="85725">
                  <a:moveTo>
                    <a:pt x="1228719" y="28576"/>
                  </a:moveTo>
                  <a:lnTo>
                    <a:pt x="1200144" y="28576"/>
                  </a:lnTo>
                  <a:lnTo>
                    <a:pt x="1200144" y="57151"/>
                  </a:lnTo>
                  <a:lnTo>
                    <a:pt x="1228719" y="57151"/>
                  </a:lnTo>
                  <a:lnTo>
                    <a:pt x="1228719" y="28576"/>
                  </a:lnTo>
                  <a:close/>
                </a:path>
                <a:path w="1762760" h="85725">
                  <a:moveTo>
                    <a:pt x="1343019" y="28576"/>
                  </a:moveTo>
                  <a:lnTo>
                    <a:pt x="1314444" y="28576"/>
                  </a:lnTo>
                  <a:lnTo>
                    <a:pt x="1314444" y="57151"/>
                  </a:lnTo>
                  <a:lnTo>
                    <a:pt x="1343019" y="57151"/>
                  </a:lnTo>
                  <a:lnTo>
                    <a:pt x="1343019" y="28576"/>
                  </a:lnTo>
                  <a:close/>
                </a:path>
                <a:path w="1762760" h="85725">
                  <a:moveTo>
                    <a:pt x="1457319" y="28576"/>
                  </a:moveTo>
                  <a:lnTo>
                    <a:pt x="1428744" y="28576"/>
                  </a:lnTo>
                  <a:lnTo>
                    <a:pt x="1428744" y="57151"/>
                  </a:lnTo>
                  <a:lnTo>
                    <a:pt x="1457319" y="57151"/>
                  </a:lnTo>
                  <a:lnTo>
                    <a:pt x="1457319" y="28576"/>
                  </a:lnTo>
                  <a:close/>
                </a:path>
                <a:path w="1762760" h="85725">
                  <a:moveTo>
                    <a:pt x="1571619" y="28576"/>
                  </a:moveTo>
                  <a:lnTo>
                    <a:pt x="1543044" y="28576"/>
                  </a:lnTo>
                  <a:lnTo>
                    <a:pt x="1543044" y="57151"/>
                  </a:lnTo>
                  <a:lnTo>
                    <a:pt x="1571619" y="57151"/>
                  </a:lnTo>
                  <a:lnTo>
                    <a:pt x="1571619" y="28576"/>
                  </a:lnTo>
                  <a:close/>
                </a:path>
                <a:path w="1762760" h="85725">
                  <a:moveTo>
                    <a:pt x="1676474" y="1"/>
                  </a:moveTo>
                  <a:lnTo>
                    <a:pt x="1705049" y="42863"/>
                  </a:lnTo>
                  <a:lnTo>
                    <a:pt x="1676474" y="85726"/>
                  </a:lnTo>
                  <a:lnTo>
                    <a:pt x="1762199" y="42863"/>
                  </a:lnTo>
                  <a:lnTo>
                    <a:pt x="1676474" y="1"/>
                  </a:lnTo>
                  <a:close/>
                </a:path>
                <a:path w="1762760" h="85725">
                  <a:moveTo>
                    <a:pt x="1685919" y="28576"/>
                  </a:moveTo>
                  <a:lnTo>
                    <a:pt x="1657344" y="28576"/>
                  </a:lnTo>
                  <a:lnTo>
                    <a:pt x="1657344" y="57151"/>
                  </a:lnTo>
                  <a:lnTo>
                    <a:pt x="1685919" y="57151"/>
                  </a:lnTo>
                  <a:lnTo>
                    <a:pt x="1685919" y="28576"/>
                  </a:lnTo>
                  <a:close/>
                </a:path>
              </a:pathLst>
            </a:custGeom>
            <a:solidFill>
              <a:srgbClr val="4D4F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3"/>
          <p:cNvSpPr txBox="1"/>
          <p:nvPr/>
        </p:nvSpPr>
        <p:spPr>
          <a:xfrm>
            <a:off x="1511682" y="2617872"/>
            <a:ext cx="833755" cy="5683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135"/>
              </a:lnSpc>
              <a:spcBef>
                <a:spcPts val="100"/>
              </a:spcBef>
            </a:pPr>
            <a:r>
              <a:rPr sz="1800" b="1" spc="-25" dirty="0">
                <a:solidFill>
                  <a:srgbClr val="1155CC"/>
                </a:solidFill>
                <a:latin typeface="Calibri"/>
                <a:cs typeface="Calibri"/>
              </a:rPr>
              <a:t>MLM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ts val="2135"/>
              </a:lnSpc>
            </a:pPr>
            <a:r>
              <a:rPr sz="1800" b="1" spc="-10" dirty="0">
                <a:solidFill>
                  <a:srgbClr val="1155CC"/>
                </a:solidFill>
                <a:latin typeface="Calibri"/>
                <a:cs typeface="Calibri"/>
              </a:rPr>
              <a:t>(English)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7" name="object 14"/>
          <p:cNvSpPr txBox="1"/>
          <p:nvPr/>
        </p:nvSpPr>
        <p:spPr>
          <a:xfrm>
            <a:off x="3623796" y="2614823"/>
            <a:ext cx="1136650" cy="5683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135"/>
              </a:lnSpc>
              <a:spcBef>
                <a:spcPts val="100"/>
              </a:spcBef>
            </a:pPr>
            <a:r>
              <a:rPr sz="1800" b="1" spc="-25" dirty="0">
                <a:solidFill>
                  <a:srgbClr val="6AA84F"/>
                </a:solidFill>
                <a:latin typeface="Calibri"/>
                <a:cs typeface="Calibri"/>
              </a:rPr>
              <a:t>MLM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ts val="2135"/>
              </a:lnSpc>
            </a:pPr>
            <a:r>
              <a:rPr sz="1800" b="1" spc="-10" dirty="0">
                <a:solidFill>
                  <a:srgbClr val="6AA84F"/>
                </a:solidFill>
                <a:latin typeface="Calibri"/>
                <a:cs typeface="Calibri"/>
              </a:rPr>
              <a:t>(Quechuan)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8" name="object 15"/>
          <p:cNvSpPr txBox="1"/>
          <p:nvPr/>
        </p:nvSpPr>
        <p:spPr>
          <a:xfrm>
            <a:off x="2988952" y="4702196"/>
            <a:ext cx="25971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dirty="0">
                <a:latin typeface="Calibri"/>
                <a:cs typeface="Calibri"/>
              </a:rPr>
              <a:t>=</a:t>
            </a:r>
            <a:endParaRPr sz="3700">
              <a:latin typeface="Calibri"/>
              <a:cs typeface="Calibri"/>
            </a:endParaRPr>
          </a:p>
        </p:txBody>
      </p:sp>
      <p:sp>
        <p:nvSpPr>
          <p:cNvPr id="22" name="object 19"/>
          <p:cNvSpPr/>
          <p:nvPr/>
        </p:nvSpPr>
        <p:spPr>
          <a:xfrm>
            <a:off x="5472520" y="5117397"/>
            <a:ext cx="596900" cy="1266190"/>
          </a:xfrm>
          <a:custGeom>
            <a:avLst/>
            <a:gdLst/>
            <a:ahLst/>
            <a:cxnLst/>
            <a:rect l="l" t="t" r="r" b="b"/>
            <a:pathLst>
              <a:path w="596900" h="1266189">
                <a:moveTo>
                  <a:pt x="0" y="316447"/>
                </a:moveTo>
                <a:lnTo>
                  <a:pt x="298206" y="316447"/>
                </a:lnTo>
                <a:lnTo>
                  <a:pt x="298206" y="0"/>
                </a:lnTo>
                <a:lnTo>
                  <a:pt x="596412" y="632895"/>
                </a:lnTo>
                <a:lnTo>
                  <a:pt x="298206" y="1265790"/>
                </a:lnTo>
                <a:lnTo>
                  <a:pt x="298206" y="949342"/>
                </a:lnTo>
                <a:lnTo>
                  <a:pt x="0" y="949342"/>
                </a:lnTo>
                <a:lnTo>
                  <a:pt x="0" y="316447"/>
                </a:lnTo>
                <a:close/>
              </a:path>
            </a:pathLst>
          </a:custGeom>
          <a:ln w="28575">
            <a:solidFill>
              <a:srgbClr val="4D4F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3" name="object 2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417308" y="5185322"/>
            <a:ext cx="1807464" cy="966216"/>
          </a:xfrm>
          <a:prstGeom prst="rect">
            <a:avLst/>
          </a:prstGeom>
        </p:spPr>
      </p:pic>
      <p:pic>
        <p:nvPicPr>
          <p:cNvPr id="24" name="object 2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8791701" y="5237139"/>
            <a:ext cx="1804416" cy="938784"/>
          </a:xfrm>
          <a:prstGeom prst="rect">
            <a:avLst/>
          </a:prstGeom>
        </p:spPr>
      </p:pic>
      <p:sp>
        <p:nvSpPr>
          <p:cNvPr id="25" name="object 22"/>
          <p:cNvSpPr txBox="1"/>
          <p:nvPr/>
        </p:nvSpPr>
        <p:spPr>
          <a:xfrm>
            <a:off x="8384199" y="5515522"/>
            <a:ext cx="15875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dirty="0">
                <a:latin typeface="Calibri"/>
                <a:cs typeface="Calibri"/>
              </a:rPr>
              <a:t>~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26" name="object 23"/>
          <p:cNvSpPr txBox="1"/>
          <p:nvPr/>
        </p:nvSpPr>
        <p:spPr>
          <a:xfrm>
            <a:off x="5174552" y="3930212"/>
            <a:ext cx="6736793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7500" marR="5080" indent="-304800">
              <a:lnSpc>
                <a:spcPct val="100000"/>
              </a:lnSpc>
              <a:spcBef>
                <a:spcPts val="100"/>
              </a:spcBef>
              <a:buSzPct val="60000"/>
              <a:buFont typeface="Times New Roman" panose="02020503050405090304"/>
              <a:buChar char="●"/>
              <a:tabLst>
                <a:tab pos="316865" algn="l"/>
                <a:tab pos="317500" algn="l"/>
              </a:tabLst>
            </a:pPr>
            <a:r>
              <a:rPr lang="zh-CN" altLang="en-US" sz="2000" dirty="0">
                <a:latin typeface="Calibri"/>
                <a:cs typeface="Calibri"/>
              </a:rPr>
              <a:t>适配器学习使底层模型更适合某个任务或语言的变换。</a:t>
            </a:r>
            <a:endParaRPr sz="2000" dirty="0">
              <a:latin typeface="Calibri"/>
              <a:cs typeface="Calibri"/>
            </a:endParaRPr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pPr>
              <a:buSzPct val="50000"/>
              <a:tabLst>
                <a:tab pos="393065" algn="l"/>
                <a:tab pos="393700" algn="l"/>
              </a:tabLst>
            </a:pPr>
            <a:r>
              <a:rPr lang="zh-CN" altLang="en-US" dirty="0">
                <a:latin typeface="DengXian" charset="-122"/>
                <a:ea typeface="DengXian" charset="-122"/>
              </a:rPr>
              <a:t>增量微调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重参数化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417101" y="1242655"/>
            <a:ext cx="7902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err="1"/>
              <a:t>LoRA</a:t>
            </a:r>
            <a:r>
              <a:rPr lang="en-US" altLang="zh-CN" sz="3200" b="1" dirty="0"/>
              <a:t>: low rank adaptation (Hu et al., 2021):</a:t>
            </a:r>
            <a:endParaRPr lang="zh-CN" altLang="en-US" sz="32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object 8"/>
              <p:cNvSpPr txBox="1"/>
              <p:nvPr/>
            </p:nvSpPr>
            <p:spPr>
              <a:xfrm>
                <a:off x="982162" y="1861966"/>
                <a:ext cx="10894060" cy="3688510"/>
              </a:xfrm>
              <a:prstGeom prst="rect">
                <a:avLst/>
              </a:prstGeom>
            </p:spPr>
            <p:txBody>
              <a:bodyPr vert="horz" wrap="square" lIns="0" tIns="76200" rIns="0" bIns="0" rtlCol="0">
                <a:spAutoFit/>
              </a:bodyPr>
              <a:lstStyle>
                <a:lvl1pPr marL="228600" indent="-228600" algn="l" rtl="0" eaLnBrk="0" fontAlgn="base" hangingPunct="0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9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宋体" charset="-122"/>
                    <a:cs typeface="+mn-cs"/>
                  </a:defRPr>
                </a:lvl1pPr>
                <a:lvl2pPr marL="6858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9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宋体" charset="-122"/>
                    <a:cs typeface="+mn-cs"/>
                  </a:defRPr>
                </a:lvl2pPr>
                <a:lvl3pPr marL="11430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9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宋体" charset="-122"/>
                    <a:cs typeface="+mn-cs"/>
                  </a:defRPr>
                </a:lvl3pPr>
                <a:lvl4pPr marL="16002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9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宋体" charset="-122"/>
                    <a:cs typeface="+mn-cs"/>
                  </a:defRPr>
                </a:lvl4pPr>
                <a:lvl5pPr marL="20574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9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宋体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9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9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9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9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19100" indent="-342900">
                  <a:lnSpc>
                    <a:spcPct val="100000"/>
                  </a:lnSpc>
                  <a:spcBef>
                    <a:spcPts val="600"/>
                  </a:spcBef>
                  <a:buClr>
                    <a:srgbClr val="8C1515"/>
                  </a:buClr>
                  <a:buFont typeface="Times New Roman" panose="02020503050405090304"/>
                  <a:buChar char="•"/>
                  <a:tabLst>
                    <a:tab pos="418465" algn="l"/>
                    <a:tab pos="419100" algn="l"/>
                  </a:tabLst>
                </a:pPr>
                <a:r>
                  <a:rPr lang="zh-CN" altLang="en-US" dirty="0"/>
                  <a:t>对于不同下游任务，学习不同的参数 </a:t>
                </a:r>
                <a:r>
                  <a:rPr lang="el-GR" spc="-25" dirty="0">
                    <a:latin typeface="Cambria Math"/>
                    <a:cs typeface="Cambria Math"/>
                  </a:rPr>
                  <a:t>Δ𝜙</a:t>
                </a:r>
              </a:p>
              <a:p>
                <a:pPr marL="762000" lvl="1" indent="-229235">
                  <a:lnSpc>
                    <a:spcPct val="100000"/>
                  </a:lnSpc>
                  <a:spcBef>
                    <a:spcPts val="505"/>
                  </a:spcBef>
                  <a:buClr>
                    <a:srgbClr val="007C92"/>
                  </a:buClr>
                  <a:buFont typeface="Times New Roman" panose="02020503050405090304"/>
                  <a:buChar char="•"/>
                  <a:tabLst>
                    <a:tab pos="762000" algn="l"/>
                  </a:tabLst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zh-CN" sz="240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zh-CN" altLang="el-GR" sz="2400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=|</m:t>
                    </m:r>
                    <m:sSub>
                      <m:sSubPr>
                        <m:ctrlPr>
                          <a:rPr lang="ar-AE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ar-AE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zh-CN" altLang="ar-AE" i="1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l-GR" dirty="0">
                  <a:latin typeface="Cambria Math"/>
                  <a:cs typeface="Cambria Math"/>
                </a:endParaRPr>
              </a:p>
              <a:p>
                <a:pPr marL="762000" lvl="1" indent="-229235">
                  <a:lnSpc>
                    <a:spcPct val="100000"/>
                  </a:lnSpc>
                  <a:spcBef>
                    <a:spcPts val="625"/>
                  </a:spcBef>
                  <a:buClr>
                    <a:srgbClr val="007C92"/>
                  </a:buClr>
                  <a:buFont typeface="Times New Roman" panose="02020503050405090304"/>
                  <a:buChar char="•"/>
                  <a:tabLst>
                    <a:tab pos="762000" algn="l"/>
                  </a:tabLst>
                </a:pPr>
                <a:r>
                  <a:rPr lang="en-US" spc="-10" dirty="0">
                    <a:latin typeface="Calibri"/>
                    <a:cs typeface="Calibri"/>
                  </a:rPr>
                  <a:t>GPT-</a:t>
                </a:r>
                <a:r>
                  <a:rPr lang="en-US" dirty="0">
                    <a:latin typeface="Calibri"/>
                    <a:cs typeface="Calibri"/>
                  </a:rPr>
                  <a:t>3</a:t>
                </a:r>
                <a:r>
                  <a:rPr lang="en-US" spc="-10" dirty="0">
                    <a:latin typeface="Calibri"/>
                    <a:cs typeface="Calibri"/>
                  </a:rPr>
                  <a:t> </a:t>
                </a:r>
                <a:r>
                  <a:rPr lang="zh-CN" altLang="en-US" dirty="0">
                    <a:latin typeface="Calibri"/>
                    <a:cs typeface="Calibri"/>
                  </a:rPr>
                  <a:t>：</a:t>
                </a:r>
                <a:r>
                  <a:rPr lang="en-US" dirty="0">
                    <a:latin typeface="Calibri"/>
                    <a:cs typeface="Calibri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altLang="zh-CN" sz="2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ar-AE" sz="2000" i="1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zh-CN" altLang="ar-AE" sz="2000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e>
                    </m:d>
                    <m:r>
                      <a:rPr lang="en-US" altLang="zh-CN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pc="-10" dirty="0">
                    <a:latin typeface="Calibri"/>
                    <a:cs typeface="Calibri"/>
                  </a:rPr>
                  <a:t> </a:t>
                </a:r>
                <a:r>
                  <a:rPr lang="en-US" spc="5" dirty="0">
                    <a:latin typeface="Calibri"/>
                    <a:cs typeface="Calibri"/>
                  </a:rPr>
                  <a:t> </a:t>
                </a:r>
                <a:r>
                  <a:rPr lang="en-US" dirty="0">
                    <a:latin typeface="Calibri"/>
                    <a:cs typeface="Calibri"/>
                  </a:rPr>
                  <a:t>175</a:t>
                </a:r>
                <a:r>
                  <a:rPr lang="en-US" spc="-5" dirty="0">
                    <a:latin typeface="Calibri"/>
                    <a:cs typeface="Calibri"/>
                  </a:rPr>
                  <a:t> </a:t>
                </a:r>
                <a:r>
                  <a:rPr lang="en-US" spc="-10" dirty="0">
                    <a:latin typeface="Calibri"/>
                    <a:cs typeface="Calibri"/>
                  </a:rPr>
                  <a:t>billion</a:t>
                </a:r>
              </a:p>
              <a:p>
                <a:pPr marL="762000" lvl="1" indent="-229235">
                  <a:lnSpc>
                    <a:spcPct val="100000"/>
                  </a:lnSpc>
                  <a:spcBef>
                    <a:spcPts val="625"/>
                  </a:spcBef>
                  <a:buClr>
                    <a:srgbClr val="007C92"/>
                  </a:buClr>
                  <a:buFont typeface="Times New Roman" panose="02020503050405090304"/>
                  <a:buChar char="•"/>
                  <a:tabLst>
                    <a:tab pos="762000" algn="l"/>
                  </a:tabLst>
                </a:pPr>
                <a:endParaRPr lang="en-US" sz="1600" dirty="0"/>
              </a:p>
              <a:p>
                <a:pPr marL="418465" marR="202565" indent="-342900">
                  <a:lnSpc>
                    <a:spcPct val="101000"/>
                  </a:lnSpc>
                  <a:buFont typeface="Times New Roman" panose="02020503050405090304"/>
                  <a:buChar char="•"/>
                  <a:tabLst>
                    <a:tab pos="418465" algn="l"/>
                    <a:tab pos="419100" algn="l"/>
                    <a:tab pos="3782060" algn="l"/>
                    <a:tab pos="4161790" algn="l"/>
                  </a:tabLst>
                </a:pPr>
                <a:r>
                  <a:rPr lang="zh-CN" altLang="en-US" dirty="0">
                    <a:solidFill>
                      <a:srgbClr val="8C1515"/>
                    </a:solidFill>
                  </a:rPr>
                  <a:t>思路</a:t>
                </a:r>
                <a:r>
                  <a:rPr lang="en-US" dirty="0">
                    <a:solidFill>
                      <a:srgbClr val="8C1515"/>
                    </a:solidFill>
                  </a:rPr>
                  <a:t>:</a:t>
                </a:r>
                <a:r>
                  <a:rPr lang="en-US" spc="-5" dirty="0">
                    <a:solidFill>
                      <a:srgbClr val="8C1515"/>
                    </a:solidFill>
                  </a:rPr>
                  <a:t> </a:t>
                </a:r>
                <a:r>
                  <a:rPr lang="zh-CN" altLang="en-US" dirty="0"/>
                  <a:t>将任务特定的参数增量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sv-SE" altLang="zh-CN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sv-SE" altLang="zh-CN" i="1">
                        <a:latin typeface="Cambria Math" panose="02040503050406030204" pitchFamily="18" charset="0"/>
                      </a:rPr>
                      <m:t>𝜙</m:t>
                    </m:r>
                    <m:r>
                      <a:rPr lang="sv-SE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sv-SE" altLang="zh-CN" i="0">
                        <a:latin typeface="Cambria Math" panose="02040503050406030204" pitchFamily="18" charset="0"/>
                      </a:rPr>
                      <m:t>Δ</m:t>
                    </m:r>
                    <m:r>
                      <a:rPr lang="sv-SE" altLang="zh-CN" i="1">
                        <a:latin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sv-SE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sv-SE" altLang="zh-CN" i="0">
                            <a:latin typeface="Cambria Math" panose="02040503050406030204" pitchFamily="18" charset="0"/>
                          </a:rPr>
                          <m:t>Θ</m:t>
                        </m:r>
                      </m:e>
                    </m:d>
                  </m:oMath>
                </a14:m>
                <a:r>
                  <a:rPr lang="zh-CN" altLang="en-US" dirty="0"/>
                  <a:t> 通过小规模的参数</a:t>
                </a:r>
                <a:r>
                  <a:rPr lang="el-GR" spc="-25" dirty="0">
                    <a:latin typeface="Cambria Math"/>
                    <a:cs typeface="Cambria Math"/>
                  </a:rPr>
                  <a:t>Θ</a:t>
                </a:r>
                <a:r>
                  <a:rPr lang="zh-CN" altLang="en-US" dirty="0"/>
                  <a:t>来编码，</a:t>
                </a:r>
                <a14:m>
                  <m:oMath xmlns:m="http://schemas.openxmlformats.org/officeDocument/2006/math"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m:rPr>
                        <m:nor/>
                      </m:rPr>
                      <a:rPr lang="el-GR" altLang="zh-CN" spc="-25" dirty="0">
                        <a:latin typeface="Cambria Math"/>
                        <a:cs typeface="Cambria Math"/>
                      </a:rPr>
                      <m:t>Θ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≪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altLang="zh-CN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ar-AE" sz="2000" i="1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zh-CN" altLang="ar-AE" sz="2000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e>
                    </m:d>
                  </m:oMath>
                </a14:m>
                <a:endParaRPr lang="en-US" sz="3300" dirty="0"/>
              </a:p>
              <a:p>
                <a:pPr marL="75565" marR="202565" indent="0">
                  <a:lnSpc>
                    <a:spcPct val="101000"/>
                  </a:lnSpc>
                  <a:buNone/>
                  <a:tabLst>
                    <a:tab pos="418465" algn="l"/>
                    <a:tab pos="419100" algn="l"/>
                    <a:tab pos="3782060" algn="l"/>
                    <a:tab pos="4161790" algn="l"/>
                  </a:tabLst>
                </a:pPr>
                <a:endParaRPr lang="el-GR" sz="1100" dirty="0"/>
              </a:p>
              <a:p>
                <a:pPr marL="419100" indent="-342900">
                  <a:lnSpc>
                    <a:spcPts val="2870"/>
                  </a:lnSpc>
                  <a:buClr>
                    <a:srgbClr val="8C1515"/>
                  </a:buClr>
                  <a:buFont typeface="Times New Roman" panose="02020503050405090304"/>
                  <a:buChar char="•"/>
                  <a:tabLst>
                    <a:tab pos="418465" algn="l"/>
                    <a:tab pos="419100" algn="l"/>
                  </a:tabLst>
                </a:pPr>
                <a:r>
                  <a:rPr lang="zh-CN" altLang="en-US" dirty="0">
                    <a:latin typeface="Cambria Math"/>
                    <a:cs typeface="Cambria Math"/>
                  </a:rPr>
                  <a:t>搜索</a:t>
                </a:r>
                <a:r>
                  <a:rPr lang="el-GR" dirty="0">
                    <a:latin typeface="Cambria Math"/>
                    <a:cs typeface="Cambria Math"/>
                  </a:rPr>
                  <a:t>Δ𝜙</a:t>
                </a:r>
                <a:r>
                  <a:rPr lang="el-GR" spc="40" dirty="0">
                    <a:latin typeface="Cambria Math"/>
                    <a:cs typeface="Cambria Math"/>
                  </a:rPr>
                  <a:t> </a:t>
                </a:r>
                <a:r>
                  <a:rPr lang="zh-CN" altLang="en-US" dirty="0"/>
                  <a:t>变成关于</a:t>
                </a:r>
                <a:r>
                  <a:rPr lang="el-GR" spc="-50" dirty="0">
                    <a:latin typeface="Cambria Math"/>
                    <a:cs typeface="Cambria Math"/>
                  </a:rPr>
                  <a:t>Θ</a:t>
                </a:r>
                <a:r>
                  <a:rPr lang="zh-CN" altLang="en-US" spc="-50" dirty="0">
                    <a:latin typeface="Cambria Math"/>
                    <a:cs typeface="Cambria Math"/>
                  </a:rPr>
                  <a:t>的优化问题</a:t>
                </a:r>
                <a:endParaRPr lang="el-GR" spc="-50" dirty="0">
                  <a:latin typeface="Cambria Math"/>
                  <a:cs typeface="Cambria Math"/>
                </a:endParaRPr>
              </a:p>
            </p:txBody>
          </p:sp>
        </mc:Choice>
        <mc:Fallback xmlns="">
          <p:sp>
            <p:nvSpPr>
              <p:cNvPr id="11" name="object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2162" y="1861966"/>
                <a:ext cx="10894060" cy="3688510"/>
              </a:xfrm>
              <a:prstGeom prst="rect">
                <a:avLst/>
              </a:prstGeom>
              <a:blipFill rotWithShape="1">
                <a:blip r:embed="rId2"/>
                <a:stretch>
                  <a:fillRect l="-4" t="-4" r="4" b="-36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/>
              <p:cNvSpPr txBox="1"/>
              <p:nvPr/>
            </p:nvSpPr>
            <p:spPr>
              <a:xfrm>
                <a:off x="3047376" y="5527191"/>
                <a:ext cx="6097248" cy="10636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zh-CN" altLang="en-US" sz="2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zh-CN" altLang="en-US" sz="2000"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m:rPr>
                              <m:sty m:val="p"/>
                            </m:rPr>
                            <a:rPr lang="zh-CN" altLang="en-US" sz="2000" i="0">
                              <a:latin typeface="Cambria Math" panose="02040503050406030204" pitchFamily="18" charset="0"/>
                            </a:rPr>
                            <m:t>ax</m:t>
                          </m:r>
                        </m:e>
                        <m:lim>
                          <m:r>
                            <m:rPr>
                              <m:sty m:val="p"/>
                            </m:rPr>
                            <a:rPr lang="zh-CN" altLang="en-US" sz="2000" i="0">
                              <a:latin typeface="Cambria Math" panose="02040503050406030204" pitchFamily="18" charset="0"/>
                            </a:rPr>
                            <m:t>Θ</m:t>
                          </m:r>
                        </m:lim>
                      </m:limLow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 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d>
                            <m:dPr>
                              <m:sepChr m:val=","/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sub>
                        <m:sup/>
                        <m:e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d>
                            <m:dPr>
                              <m:begChr m:val="|"/>
                              <m:endChr m:val="|"/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sup>
                        <m:e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r>
                        <m:rPr>
                          <m:sty m:val="p"/>
                        </m:rPr>
                        <a:rPr lang="zh-CN" altLang="en-US" sz="2000" i="0">
                          <a:latin typeface="Cambria Math" panose="02040503050406030204" pitchFamily="18" charset="0"/>
                        </a:rPr>
                        <m:t>lo</m:t>
                      </m:r>
                      <m:func>
                        <m:funcPr>
                          <m:ctrlPr>
                            <a:rPr lang="zh-CN" alt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zh-CN" altLang="en-US" sz="2000" i="0">
                              <a:latin typeface="Cambria Math" panose="02040503050406030204" pitchFamily="18" charset="0"/>
                            </a:rPr>
                            <m:t>g</m:t>
                          </m:r>
                        </m:fName>
                        <m:e>
                          <m:d>
                            <m:dPr>
                              <m:ctrlPr>
                                <a:rPr lang="zh-CN" alt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zh-CN" altLang="en-US" sz="20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𝑜</m:t>
                                      </m:r>
                                    </m:sub>
                                  </m:sSub>
                                  <m:r>
                                    <a:rPr lang="zh-CN" altLang="en-US" sz="2000" i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zh-CN" altLang="en-US" sz="2000" i="0">
                                      <a:latin typeface="Cambria Math" panose="02040503050406030204" pitchFamily="18" charset="0"/>
                                    </a:rPr>
                                    <m:t>Δ</m:t>
                                  </m:r>
                                  <m: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  <m:d>
                                    <m:dPr>
                                      <m:ctrlP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Θ</m:t>
                                      </m:r>
                                    </m:e>
                                  </m:d>
                                </m:sub>
                              </m:sSub>
                              <m:d>
                                <m:dPr>
                                  <m:ctrlPr>
                                    <a:rPr lang="zh-CN" alt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zh-CN" altLang="en-US" sz="20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zh-CN" altLang="en-US" sz="2000" i="0">
                                      <a:latin typeface="Cambria Math" panose="02040503050406030204" pitchFamily="18" charset="0"/>
                                    </a:rPr>
                                    <m:t>∣</m:t>
                                  </m:r>
                                  <m: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zh-CN" altLang="en-US" sz="2000" i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zh-CN" altLang="en-US" sz="20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zh-CN" altLang="en-US" sz="2000" i="0">
                                          <a:latin typeface="Cambria Math" panose="02040503050406030204" pitchFamily="18" charset="0"/>
                                        </a:rPr>
                                        <m:t>&lt;</m:t>
                                      </m:r>
                                      <m:r>
                                        <a:rPr lang="zh-CN" altLang="en-US" sz="20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6" name="文本框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376" y="5527191"/>
                <a:ext cx="6097248" cy="1063625"/>
              </a:xfrm>
              <a:prstGeom prst="rect">
                <a:avLst/>
              </a:prstGeom>
              <a:blipFill rotWithShape="1">
                <a:blip r:embed="rId3"/>
                <a:stretch>
                  <a:fillRect t="-14" r="10" b="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54</a:t>
            </a:fld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object 3"/>
              <p:cNvSpPr txBox="1"/>
              <p:nvPr/>
            </p:nvSpPr>
            <p:spPr>
              <a:xfrm>
                <a:off x="508855" y="1453972"/>
                <a:ext cx="11235125" cy="4652812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418465" marR="337185" indent="-342900">
                  <a:lnSpc>
                    <a:spcPct val="100000"/>
                  </a:lnSpc>
                  <a:spcBef>
                    <a:spcPts val="100"/>
                  </a:spcBef>
                  <a:buClr>
                    <a:srgbClr val="8C1515"/>
                  </a:buClr>
                  <a:buFont typeface="Times New Roman" panose="02020503050405090304"/>
                  <a:buChar char="•"/>
                  <a:tabLst>
                    <a:tab pos="418465" algn="l"/>
                    <a:tab pos="419100" algn="l"/>
                  </a:tabLst>
                </a:pPr>
                <a:r>
                  <a:rPr lang="zh-CN" altLang="en-US" sz="2400" spc="-10" dirty="0">
                    <a:latin typeface="Calibri"/>
                    <a:cs typeface="Calibri"/>
                  </a:rPr>
                  <a:t>权重更新在适配过程中具有低的“内在秩（</a:t>
                </a:r>
                <a:r>
                  <a:rPr lang="en-US" altLang="zh-CN" sz="2400" spc="-10" dirty="0">
                    <a:latin typeface="Calibri"/>
                    <a:cs typeface="Calibri"/>
                  </a:rPr>
                  <a:t> intrinsic rank </a:t>
                </a:r>
                <a:r>
                  <a:rPr lang="zh-CN" altLang="en-US" sz="2400" spc="-10" dirty="0">
                    <a:latin typeface="Calibri"/>
                    <a:cs typeface="Calibri"/>
                  </a:rPr>
                  <a:t>）”</a:t>
                </a:r>
                <a:endParaRPr lang="en-US" altLang="zh-CN" sz="2400" spc="-10" dirty="0">
                  <a:latin typeface="Calibri"/>
                  <a:cs typeface="Calibri"/>
                </a:endParaRPr>
              </a:p>
              <a:p>
                <a:pPr marL="418465" marR="337185" indent="-342900">
                  <a:lnSpc>
                    <a:spcPct val="100000"/>
                  </a:lnSpc>
                  <a:spcBef>
                    <a:spcPts val="100"/>
                  </a:spcBef>
                  <a:buClr>
                    <a:srgbClr val="8C1515"/>
                  </a:buClr>
                  <a:buFont typeface="Times New Roman" panose="02020503050405090304"/>
                  <a:buChar char="•"/>
                  <a:tabLst>
                    <a:tab pos="418465" algn="l"/>
                    <a:tab pos="419100" algn="l"/>
                  </a:tabLst>
                </a:pPr>
                <a:endParaRPr lang="en-US" sz="2400" spc="-10" dirty="0">
                  <a:latin typeface="Calibri"/>
                  <a:cs typeface="Calibri"/>
                </a:endParaRPr>
              </a:p>
              <a:p>
                <a:pPr marL="418465" marR="337185" indent="-342900">
                  <a:lnSpc>
                    <a:spcPct val="100000"/>
                  </a:lnSpc>
                  <a:spcBef>
                    <a:spcPts val="100"/>
                  </a:spcBef>
                  <a:buClr>
                    <a:srgbClr val="8C1515"/>
                  </a:buClr>
                  <a:buFont typeface="Times New Roman" panose="02020503050405090304"/>
                  <a:buChar char="•"/>
                  <a:tabLst>
                    <a:tab pos="418465" algn="l"/>
                    <a:tab pos="419100" algn="l"/>
                  </a:tabLst>
                </a:pPr>
                <a:endParaRPr lang="en-US" sz="2400" spc="-10" dirty="0">
                  <a:latin typeface="Calibri"/>
                  <a:cs typeface="Calibri"/>
                </a:endParaRPr>
              </a:p>
              <a:p>
                <a:pPr marL="419100" indent="-342900">
                  <a:lnSpc>
                    <a:spcPct val="100000"/>
                  </a:lnSpc>
                  <a:buClr>
                    <a:srgbClr val="8C1515"/>
                  </a:buClr>
                  <a:buFont typeface="Times New Roman" panose="02020503050405090304"/>
                  <a:buChar char="•"/>
                  <a:tabLst>
                    <a:tab pos="418465" algn="l"/>
                    <a:tab pos="419100" algn="l"/>
                    <a:tab pos="123507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pc="170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altLang="zh-CN" sz="2400" b="0" i="1" spc="170" smtClean="0">
                            <a:latin typeface="Cambria Math" panose="02040503050406030204" pitchFamily="18" charset="0"/>
                            <a:cs typeface="Calibri"/>
                          </a:rPr>
                          <m:t>𝑊</m:t>
                        </m:r>
                      </m:e>
                      <m:sub>
                        <m:r>
                          <a:rPr lang="en-US" altLang="zh-CN" sz="2400" b="0" i="1" spc="170" smtClean="0">
                            <a:latin typeface="Cambria Math" panose="02040503050406030204" pitchFamily="18" charset="0"/>
                            <a:cs typeface="Calibri"/>
                          </a:rPr>
                          <m:t>0</m:t>
                        </m:r>
                      </m:sub>
                    </m:sSub>
                    <m:r>
                      <a:rPr lang="en-US" altLang="zh-CN" sz="2400" i="1" spc="17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∈</m:t>
                    </m:r>
                    <m:sSup>
                      <m:sSupPr>
                        <m:ctrlPr>
                          <a:rPr lang="en-US" altLang="zh-CN" sz="240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sSupPr>
                      <m:e>
                        <m:r>
                          <a:rPr lang="en-US" altLang="zh-CN" sz="240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ℝ</m:t>
                        </m:r>
                      </m:e>
                      <m:sup>
                        <m:r>
                          <a:rPr lang="en-US" altLang="zh-CN" sz="24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𝑑</m:t>
                        </m:r>
                        <m:r>
                          <a:rPr lang="en-US" altLang="zh-CN" sz="24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×</m:t>
                        </m:r>
                        <m:r>
                          <a:rPr lang="en-US" altLang="zh-CN" sz="24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sz="2400" spc="170" dirty="0">
                    <a:latin typeface="Calibri"/>
                    <a:cs typeface="Calibri"/>
                  </a:rPr>
                  <a:t>: </a:t>
                </a:r>
                <a:r>
                  <a:rPr lang="zh-CN" altLang="en-US" sz="2400" spc="-10" dirty="0">
                    <a:latin typeface="Calibri"/>
                    <a:cs typeface="Calibri"/>
                  </a:rPr>
                  <a:t>一个预训练的权重矩阵</a:t>
                </a:r>
                <a:endParaRPr lang="en-US" sz="3300" dirty="0">
                  <a:latin typeface="Calibri"/>
                  <a:cs typeface="Calibri"/>
                </a:endParaRPr>
              </a:p>
              <a:p>
                <a:pPr marL="418465" marR="1391285" indent="-342900">
                  <a:lnSpc>
                    <a:spcPct val="100000"/>
                  </a:lnSpc>
                  <a:buClr>
                    <a:srgbClr val="8C1515"/>
                  </a:buClr>
                  <a:buFont typeface="Times New Roman" panose="02020503050405090304"/>
                  <a:buChar char="•"/>
                  <a:tabLst>
                    <a:tab pos="418465" algn="l"/>
                    <a:tab pos="419100" algn="l"/>
                  </a:tabLst>
                </a:pPr>
                <a:r>
                  <a:rPr lang="zh-CN" altLang="en-US" sz="2400" dirty="0">
                    <a:latin typeface="Calibri"/>
                    <a:cs typeface="Calibri"/>
                  </a:rPr>
                  <a:t>通过低秩分解约束其更新：</a:t>
                </a:r>
                <a:endParaRPr lang="en-US" sz="2400" dirty="0">
                  <a:latin typeface="Calibri"/>
                  <a:cs typeface="Calibri"/>
                </a:endParaRPr>
              </a:p>
              <a:p>
                <a:pPr marL="601345">
                  <a:lnSpc>
                    <a:spcPct val="100000"/>
                  </a:lnSpc>
                  <a:spcBef>
                    <a:spcPts val="625"/>
                  </a:spcBef>
                  <a:tabLst>
                    <a:tab pos="2092960" algn="l"/>
                    <a:tab pos="3227070" algn="l"/>
                    <a:tab pos="3568700" algn="l"/>
                    <a:tab pos="464820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𝑊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0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Calibri"/>
                        </a:rPr>
                        <m:t>+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/>
                        </a:rPr>
                        <m:t>∆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/>
                        </a:rPr>
                        <m:t>𝑊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Calibri"/>
                        </a:rPr>
                        <m:t>=</m:t>
                      </m:r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𝑊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0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Calibri"/>
                        </a:rPr>
                        <m:t>+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Calibri"/>
                        </a:rPr>
                        <m:t>𝐵𝐴</m:t>
                      </m:r>
                    </m:oMath>
                  </m:oMathPara>
                </a14:m>
                <a:endParaRPr lang="en-US" sz="2400" dirty="0">
                  <a:latin typeface="Calibri"/>
                  <a:cs typeface="Calibri"/>
                </a:endParaRPr>
              </a:p>
              <a:p>
                <a:pPr marL="601345">
                  <a:lnSpc>
                    <a:spcPct val="100000"/>
                  </a:lnSpc>
                  <a:spcBef>
                    <a:spcPts val="625"/>
                  </a:spcBef>
                  <a:tabLst>
                    <a:tab pos="2092960" algn="l"/>
                    <a:tab pos="3227070" algn="l"/>
                    <a:tab pos="3568700" algn="l"/>
                    <a:tab pos="4648200" algn="l"/>
                  </a:tabLst>
                </a:pPr>
                <a:r>
                  <a:rPr lang="en-US" sz="2400" dirty="0">
                    <a:latin typeface="Calibri"/>
                    <a:cs typeface="Calibri"/>
                  </a:rPr>
                  <a:t>where </a:t>
                </a:r>
                <a:r>
                  <a:rPr lang="en-US" sz="2400" dirty="0">
                    <a:latin typeface="Cambria Math"/>
                    <a:cs typeface="Cambria Math"/>
                  </a:rPr>
                  <a:t>𝐵</a:t>
                </a:r>
                <a:r>
                  <a:rPr lang="en-US" sz="2400" spc="200" dirty="0">
                    <a:latin typeface="Cambria Math"/>
                    <a:cs typeface="Cambria Math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 spc="17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∈</m:t>
                    </m:r>
                    <m:sSup>
                      <m:sSupPr>
                        <m:ctrlPr>
                          <a:rPr lang="en-US" altLang="zh-CN" sz="240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sSupPr>
                      <m:e>
                        <m:r>
                          <a:rPr lang="en-US" altLang="zh-CN" sz="240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ℝ</m:t>
                        </m:r>
                      </m:e>
                      <m:sup>
                        <m:r>
                          <a:rPr lang="en-US" altLang="zh-CN" sz="24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𝑑</m:t>
                        </m:r>
                        <m:r>
                          <a:rPr lang="en-US" altLang="zh-CN" sz="24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×</m:t>
                        </m:r>
                        <m:r>
                          <a:rPr lang="en-US" altLang="zh-CN" sz="24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𝑟</m:t>
                        </m:r>
                      </m:sup>
                    </m:sSup>
                    <m:r>
                      <a:rPr lang="en-US" altLang="zh-CN" sz="2400" b="0" i="1" spc="17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,</m:t>
                    </m:r>
                  </m:oMath>
                </a14:m>
                <a:r>
                  <a:rPr lang="en-US" sz="2400" spc="-50" dirty="0">
                    <a:latin typeface="Cambria Math"/>
                    <a:cs typeface="Cambria Math"/>
                  </a:rPr>
                  <a:t> 𝐴</a:t>
                </a:r>
                <a:r>
                  <a:rPr lang="en-US" sz="2400" dirty="0">
                    <a:latin typeface="Cambria Math"/>
                    <a:cs typeface="Cambria Math"/>
                  </a:rPr>
                  <a:t>	</a:t>
                </a:r>
                <a:r>
                  <a:rPr lang="en-US" altLang="zh-CN" sz="2400" spc="170" dirty="0">
                    <a:ea typeface="Cambria Math" panose="02040503050406030204" pitchFamily="18" charset="0"/>
                    <a:cs typeface="Calibri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 spc="17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∈</m:t>
                    </m:r>
                    <m:sSup>
                      <m:sSupPr>
                        <m:ctrlPr>
                          <a:rPr lang="en-US" altLang="zh-CN" sz="2400" i="1" spc="17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sSupPr>
                      <m:e>
                        <m:r>
                          <a:rPr lang="en-US" altLang="zh-CN" sz="2400" i="1" spc="17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ℝ</m:t>
                        </m:r>
                      </m:e>
                      <m:sup>
                        <m:r>
                          <a:rPr lang="en-US" altLang="zh-CN" sz="24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𝑟</m:t>
                        </m:r>
                        <m:r>
                          <a:rPr lang="en-US" altLang="zh-CN" sz="2400" i="1" spc="17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×</m:t>
                        </m:r>
                        <m:r>
                          <a:rPr lang="en-US" altLang="zh-CN" sz="2400" b="0" i="1" spc="17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sz="2400" spc="-50" dirty="0">
                    <a:latin typeface="Cambria Math"/>
                    <a:cs typeface="Cambria Math"/>
                  </a:rPr>
                  <a:t>, 𝑟</a:t>
                </a:r>
                <a:r>
                  <a:rPr lang="en-US" sz="2400" dirty="0">
                    <a:latin typeface="Cambria Math"/>
                    <a:cs typeface="Cambria Math"/>
                  </a:rPr>
                  <a:t>	≪</a:t>
                </a:r>
                <a:r>
                  <a:rPr lang="en-US" sz="2400" spc="160" dirty="0">
                    <a:latin typeface="Cambria Math"/>
                    <a:cs typeface="Cambria Math"/>
                  </a:rPr>
                  <a:t> </a:t>
                </a:r>
                <a:r>
                  <a:rPr lang="en-US" sz="2400" dirty="0">
                    <a:latin typeface="Cambria Math"/>
                    <a:cs typeface="Cambria Math"/>
                  </a:rPr>
                  <a:t>min(𝑑,</a:t>
                </a:r>
                <a:r>
                  <a:rPr lang="en-US" sz="2400" spc="-110" dirty="0">
                    <a:latin typeface="Cambria Math"/>
                    <a:cs typeface="Cambria Math"/>
                  </a:rPr>
                  <a:t> </a:t>
                </a:r>
                <a:r>
                  <a:rPr lang="en-US" sz="2400" spc="-25" dirty="0">
                    <a:latin typeface="Cambria Math"/>
                    <a:cs typeface="Cambria Math"/>
                  </a:rPr>
                  <a:t>𝑘)</a:t>
                </a:r>
                <a:endParaRPr lang="en-US" sz="2400" dirty="0">
                  <a:latin typeface="Cambria Math"/>
                  <a:cs typeface="Cambria Math"/>
                </a:endParaRPr>
              </a:p>
              <a:p>
                <a:pPr>
                  <a:lnSpc>
                    <a:spcPct val="100000"/>
                  </a:lnSpc>
                  <a:spcBef>
                    <a:spcPts val="45"/>
                  </a:spcBef>
                </a:pPr>
                <a:endParaRPr lang="en-US" sz="3400" dirty="0">
                  <a:latin typeface="Cambria Math"/>
                  <a:cs typeface="Cambria Math"/>
                </a:endParaRPr>
              </a:p>
              <a:p>
                <a:pPr>
                  <a:lnSpc>
                    <a:spcPct val="100000"/>
                  </a:lnSpc>
                  <a:spcBef>
                    <a:spcPts val="45"/>
                  </a:spcBef>
                </a:pPr>
                <a:endParaRPr lang="en-US" sz="3400" dirty="0">
                  <a:latin typeface="Cambria Math"/>
                  <a:cs typeface="Cambria Math"/>
                </a:endParaRPr>
              </a:p>
              <a:p>
                <a:pPr>
                  <a:lnSpc>
                    <a:spcPct val="100000"/>
                  </a:lnSpc>
                  <a:spcBef>
                    <a:spcPts val="45"/>
                  </a:spcBef>
                </a:pPr>
                <a:endParaRPr lang="en-US" sz="3400" dirty="0">
                  <a:latin typeface="Cambria Math"/>
                  <a:cs typeface="Cambria Math"/>
                </a:endParaRPr>
              </a:p>
              <a:p>
                <a:pPr marL="419100" indent="-342900">
                  <a:lnSpc>
                    <a:spcPct val="100000"/>
                  </a:lnSpc>
                  <a:buClr>
                    <a:srgbClr val="8C1515"/>
                  </a:buClr>
                  <a:buFont typeface="Times New Roman" panose="02020503050405090304"/>
                  <a:buChar char="•"/>
                  <a:tabLst>
                    <a:tab pos="418465" algn="l"/>
                    <a:tab pos="419100" algn="l"/>
                  </a:tabLst>
                </a:pPr>
                <a:r>
                  <a:rPr lang="zh-CN" altLang="en-US" sz="2400" dirty="0">
                    <a:latin typeface="Calibri"/>
                    <a:cs typeface="Calibri"/>
                  </a:rPr>
                  <a:t>只有</a:t>
                </a:r>
                <a:r>
                  <a:rPr lang="en-US" altLang="zh-CN" sz="2400" dirty="0">
                    <a:latin typeface="Calibri"/>
                    <a:cs typeface="Calibri"/>
                  </a:rPr>
                  <a:t>A</a:t>
                </a:r>
                <a:r>
                  <a:rPr lang="zh-CN" altLang="en-US" sz="2400" dirty="0">
                    <a:latin typeface="Calibri"/>
                    <a:cs typeface="Calibri"/>
                  </a:rPr>
                  <a:t>和</a:t>
                </a:r>
                <a:r>
                  <a:rPr lang="en-US" altLang="zh-CN" sz="2400" dirty="0">
                    <a:latin typeface="Calibri"/>
                    <a:cs typeface="Calibri"/>
                  </a:rPr>
                  <a:t>B</a:t>
                </a:r>
                <a:r>
                  <a:rPr lang="zh-CN" altLang="en-US" sz="2400" dirty="0">
                    <a:latin typeface="Calibri"/>
                    <a:cs typeface="Calibri"/>
                  </a:rPr>
                  <a:t>包含可训练的参数</a:t>
                </a:r>
                <a:endParaRPr sz="2400" dirty="0">
                  <a:latin typeface="Calibri"/>
                  <a:cs typeface="Calibri"/>
                </a:endParaRPr>
              </a:p>
            </p:txBody>
          </p:sp>
        </mc:Choice>
        <mc:Fallback xmlns="">
          <p:sp>
            <p:nvSpPr>
              <p:cNvPr id="5" name="object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855" y="1453972"/>
                <a:ext cx="11235125" cy="4652812"/>
              </a:xfrm>
              <a:prstGeom prst="rect">
                <a:avLst/>
              </a:prstGeom>
              <a:blipFill rotWithShape="1">
                <a:blip r:embed="rId2"/>
                <a:stretch>
                  <a:fillRect l="-2" t="-10" r="3" b="-32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49599" y="2084051"/>
            <a:ext cx="3981316" cy="3503558"/>
          </a:xfrm>
          <a:prstGeom prst="rect">
            <a:avLst/>
          </a:prstGeom>
        </p:spPr>
      </p:pic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/>
              <a:t>重参数化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55</a:t>
            </a:fld>
            <a:endParaRPr lang="zh-CN" altLang="en-US" dirty="0"/>
          </a:p>
        </p:txBody>
      </p:sp>
      <p:grpSp>
        <p:nvGrpSpPr>
          <p:cNvPr id="5" name="object 2"/>
          <p:cNvGrpSpPr/>
          <p:nvPr/>
        </p:nvGrpSpPr>
        <p:grpSpPr>
          <a:xfrm>
            <a:off x="243815" y="1333354"/>
            <a:ext cx="7743414" cy="5408109"/>
            <a:chOff x="-1" y="1047609"/>
            <a:chExt cx="8204200" cy="5810885"/>
          </a:xfrm>
        </p:grpSpPr>
        <p:pic>
          <p:nvPicPr>
            <p:cNvPr id="6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4878" y="1047609"/>
              <a:ext cx="6776482" cy="2739258"/>
            </a:xfrm>
            <a:prstGeom prst="rect">
              <a:avLst/>
            </a:prstGeom>
          </p:spPr>
        </p:pic>
        <p:pic>
          <p:nvPicPr>
            <p:cNvPr id="7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6621" y="3780951"/>
              <a:ext cx="7977293" cy="2619848"/>
            </a:xfrm>
            <a:prstGeom prst="rect">
              <a:avLst/>
            </a:prstGeom>
          </p:spPr>
        </p:pic>
      </p:grpSp>
      <p:sp>
        <p:nvSpPr>
          <p:cNvPr id="9" name="object 6"/>
          <p:cNvSpPr txBox="1"/>
          <p:nvPr/>
        </p:nvSpPr>
        <p:spPr>
          <a:xfrm>
            <a:off x="8439165" y="2116035"/>
            <a:ext cx="2309495" cy="149796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75"/>
              </a:spcBef>
            </a:pPr>
            <a:r>
              <a:rPr lang="en-US" altLang="zh-CN" sz="2400" dirty="0" err="1">
                <a:latin typeface="Calibri"/>
                <a:cs typeface="Calibri"/>
              </a:rPr>
              <a:t>LoRA</a:t>
            </a:r>
            <a:r>
              <a:rPr lang="zh-CN" altLang="en-US" sz="2400" dirty="0">
                <a:latin typeface="Calibri"/>
                <a:cs typeface="Calibri"/>
              </a:rPr>
              <a:t>在所有三个数据集上匹配或超过了微调的基线性能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0" name="object 7"/>
          <p:cNvSpPr txBox="1"/>
          <p:nvPr/>
        </p:nvSpPr>
        <p:spPr>
          <a:xfrm>
            <a:off x="8439165" y="4458716"/>
            <a:ext cx="2518410" cy="112585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85"/>
              </a:spcBef>
            </a:pPr>
            <a:r>
              <a:rPr lang="en-US" altLang="zh-CN" sz="2400" dirty="0" err="1">
                <a:latin typeface="Calibri"/>
                <a:cs typeface="Calibri"/>
              </a:rPr>
              <a:t>LoRA</a:t>
            </a:r>
            <a:r>
              <a:rPr lang="en-US" altLang="zh-CN" sz="2400" dirty="0">
                <a:latin typeface="Calibri"/>
                <a:cs typeface="Calibri"/>
              </a:rPr>
              <a:t> </a:t>
            </a:r>
            <a:r>
              <a:rPr lang="zh-CN" altLang="en-US" sz="2400" dirty="0">
                <a:latin typeface="Calibri"/>
                <a:cs typeface="Calibri"/>
              </a:rPr>
              <a:t>展现了更好的可扩展性和任务性能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/>
              <a:t>重参数化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56</a:t>
            </a:fld>
            <a:endParaRPr lang="zh-CN" altLang="en-US" dirty="0"/>
          </a:p>
        </p:txBody>
      </p:sp>
      <p:sp>
        <p:nvSpPr>
          <p:cNvPr id="5" name="object 4"/>
          <p:cNvSpPr txBox="1"/>
          <p:nvPr/>
        </p:nvSpPr>
        <p:spPr>
          <a:xfrm>
            <a:off x="544995" y="2405812"/>
            <a:ext cx="4083685" cy="375551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55600" marR="77470" indent="-342900">
              <a:lnSpc>
                <a:spcPct val="100000"/>
              </a:lnSpc>
              <a:spcBef>
                <a:spcPts val="85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r>
              <a:rPr lang="zh-CN" altLang="en-US" sz="2400" spc="-10" dirty="0">
                <a:latin typeface="Calibri"/>
                <a:cs typeface="Calibri"/>
              </a:rPr>
              <a:t>前缀微调（</a:t>
            </a:r>
            <a:r>
              <a:rPr lang="en-US" altLang="zh-CN" sz="2400" spc="-10" dirty="0">
                <a:latin typeface="Calibri"/>
                <a:cs typeface="Calibri"/>
              </a:rPr>
              <a:t>Prefix-Tuning</a:t>
            </a:r>
            <a:r>
              <a:rPr lang="zh-CN" altLang="en-US" sz="2400" spc="-10" dirty="0">
                <a:latin typeface="Calibri"/>
                <a:cs typeface="Calibri"/>
              </a:rPr>
              <a:t>）添加了一组参数作为前缀，并冻结所有预训练的参数</a:t>
            </a:r>
            <a:endParaRPr lang="en-US" altLang="zh-CN" sz="2400" spc="-10" dirty="0">
              <a:latin typeface="Calibri"/>
              <a:cs typeface="Calibri"/>
            </a:endParaRPr>
          </a:p>
          <a:p>
            <a:pPr marL="355600" marR="77470" indent="-342900">
              <a:lnSpc>
                <a:spcPct val="100000"/>
              </a:lnSpc>
              <a:spcBef>
                <a:spcPts val="85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endParaRPr lang="en-US" altLang="zh-CN" sz="2400" spc="-10" dirty="0">
              <a:latin typeface="Calibri"/>
              <a:cs typeface="Calibri"/>
            </a:endParaRPr>
          </a:p>
          <a:p>
            <a:pPr marL="355600" marR="77470" indent="-342900">
              <a:lnSpc>
                <a:spcPct val="100000"/>
              </a:lnSpc>
              <a:spcBef>
                <a:spcPts val="85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r>
              <a:rPr lang="zh-CN" altLang="en-US" sz="2400" dirty="0">
                <a:latin typeface="Calibri"/>
                <a:cs typeface="Calibri"/>
              </a:rPr>
              <a:t>些前缀由模型处理，就像处理真实的词语一样</a:t>
            </a:r>
            <a:endParaRPr lang="en-US" altLang="zh-CN" sz="2400" dirty="0">
              <a:latin typeface="Calibri"/>
              <a:cs typeface="Calibri"/>
            </a:endParaRPr>
          </a:p>
          <a:p>
            <a:pPr marL="355600" marR="77470" indent="-342900">
              <a:lnSpc>
                <a:spcPct val="100000"/>
              </a:lnSpc>
              <a:spcBef>
                <a:spcPts val="85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endParaRPr lang="en-US" sz="2400" dirty="0">
              <a:latin typeface="Calibri"/>
              <a:cs typeface="Calibri"/>
            </a:endParaRPr>
          </a:p>
          <a:p>
            <a:pPr marL="355600" marR="77470" indent="-342900">
              <a:lnSpc>
                <a:spcPct val="100000"/>
              </a:lnSpc>
              <a:spcBef>
                <a:spcPts val="85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r>
              <a:rPr lang="zh-CN" altLang="en-US" sz="2400" dirty="0">
                <a:latin typeface="Calibri"/>
                <a:cs typeface="Calibri"/>
              </a:rPr>
              <a:t>优点：在推理时，批次中的每个元素都可以运行不同的微调模型</a:t>
            </a:r>
            <a:endParaRPr sz="2400" dirty="0">
              <a:latin typeface="Calibri"/>
              <a:cs typeface="Calibri"/>
            </a:endParaRPr>
          </a:p>
        </p:txBody>
      </p:sp>
      <p:pic>
        <p:nvPicPr>
          <p:cNvPr id="6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29212" y="1259773"/>
            <a:ext cx="6349998" cy="4876799"/>
          </a:xfrm>
          <a:prstGeom prst="rect">
            <a:avLst/>
          </a:prstGeom>
        </p:spPr>
      </p:pic>
      <p:sp>
        <p:nvSpPr>
          <p:cNvPr id="7" name="object 6"/>
          <p:cNvSpPr txBox="1"/>
          <p:nvPr/>
        </p:nvSpPr>
        <p:spPr>
          <a:xfrm>
            <a:off x="5868352" y="6272784"/>
            <a:ext cx="5328920" cy="3790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000"/>
              </a:lnSpc>
              <a:spcBef>
                <a:spcPts val="100"/>
              </a:spcBef>
            </a:pPr>
            <a:r>
              <a:rPr sz="1100" dirty="0">
                <a:latin typeface="Calibri"/>
                <a:cs typeface="Calibri"/>
              </a:rPr>
              <a:t>Li,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Xiang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Lisa,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Percy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Liang.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"Prefix-</a:t>
            </a:r>
            <a:r>
              <a:rPr sz="1100" dirty="0">
                <a:latin typeface="Calibri"/>
                <a:cs typeface="Calibri"/>
              </a:rPr>
              <a:t>tuning: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Optimizing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continuous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prompts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for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generation." </a:t>
            </a:r>
            <a:r>
              <a:rPr sz="1100" dirty="0">
                <a:latin typeface="Calibri"/>
                <a:cs typeface="Calibri"/>
              </a:rPr>
              <a:t>arXiv preprint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arXiv:2101.00190</a:t>
            </a:r>
            <a:r>
              <a:rPr sz="1100" spc="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(2021).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/>
              <a:t>软微调</a:t>
            </a:r>
            <a:r>
              <a:rPr lang="en-US" altLang="zh-CN" dirty="0"/>
              <a:t>/</a:t>
            </a:r>
            <a:r>
              <a:rPr lang="zh-CN" altLang="en-US" dirty="0"/>
              <a:t>前缀微调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57</a:t>
            </a:fld>
            <a:endParaRPr lang="zh-CN" altLang="en-US" dirty="0"/>
          </a:p>
        </p:txBody>
      </p:sp>
      <p:sp>
        <p:nvSpPr>
          <p:cNvPr id="5" name="object 3"/>
          <p:cNvSpPr txBox="1"/>
          <p:nvPr/>
        </p:nvSpPr>
        <p:spPr>
          <a:xfrm>
            <a:off x="659429" y="2071875"/>
            <a:ext cx="102406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8C1515"/>
              </a:buClr>
              <a:buFont typeface="Times New Roman" panose="02020503050405090304"/>
              <a:buChar char="•"/>
              <a:tabLst>
                <a:tab pos="354965" algn="l"/>
                <a:tab pos="355600" algn="l"/>
              </a:tabLst>
            </a:pPr>
            <a:r>
              <a:rPr lang="zh-CN" altLang="en-US" sz="2400" dirty="0">
                <a:latin typeface="Calibri"/>
                <a:cs typeface="Calibri"/>
              </a:rPr>
              <a:t>与其仅在输入层学习参数，不如在每一层都学习参数</a:t>
            </a:r>
            <a:endParaRPr sz="2400" dirty="0">
              <a:latin typeface="Calibri"/>
              <a:cs typeface="Calibri"/>
            </a:endParaRPr>
          </a:p>
        </p:txBody>
      </p:sp>
      <p:pic>
        <p:nvPicPr>
          <p:cNvPr id="6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9429" y="3062773"/>
            <a:ext cx="10782686" cy="2303736"/>
          </a:xfrm>
          <a:prstGeom prst="rect">
            <a:avLst/>
          </a:prstGeom>
        </p:spPr>
      </p:pic>
      <p:sp>
        <p:nvSpPr>
          <p:cNvPr id="7" name="object 5"/>
          <p:cNvSpPr txBox="1"/>
          <p:nvPr/>
        </p:nvSpPr>
        <p:spPr>
          <a:xfrm>
            <a:off x="839151" y="6071616"/>
            <a:ext cx="9681845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Liu,</a:t>
            </a:r>
            <a:r>
              <a:rPr sz="1100" spc="-15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Xiao,</a:t>
            </a:r>
            <a:r>
              <a:rPr sz="1100" spc="-15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25" dirty="0">
                <a:solidFill>
                  <a:srgbClr val="222222"/>
                </a:solidFill>
                <a:latin typeface="Calibri"/>
                <a:cs typeface="Calibri"/>
              </a:rPr>
              <a:t>Kaixuan</a:t>
            </a:r>
            <a:r>
              <a:rPr sz="1100" spc="-30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dirty="0">
                <a:solidFill>
                  <a:srgbClr val="222222"/>
                </a:solidFill>
                <a:latin typeface="Calibri"/>
                <a:cs typeface="Calibri"/>
              </a:rPr>
              <a:t>Ji,</a:t>
            </a:r>
            <a:r>
              <a:rPr sz="1100" spc="-15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25" dirty="0">
                <a:solidFill>
                  <a:srgbClr val="222222"/>
                </a:solidFill>
                <a:latin typeface="Calibri"/>
                <a:cs typeface="Calibri"/>
              </a:rPr>
              <a:t>Yicheng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10" dirty="0">
                <a:solidFill>
                  <a:srgbClr val="222222"/>
                </a:solidFill>
                <a:latin typeface="Calibri"/>
                <a:cs typeface="Calibri"/>
              </a:rPr>
              <a:t>Fu, </a:t>
            </a:r>
            <a:r>
              <a:rPr sz="1100" spc="-25" dirty="0">
                <a:solidFill>
                  <a:srgbClr val="222222"/>
                </a:solidFill>
                <a:latin typeface="Calibri"/>
                <a:cs typeface="Calibri"/>
              </a:rPr>
              <a:t>Weng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25" dirty="0">
                <a:solidFill>
                  <a:srgbClr val="222222"/>
                </a:solidFill>
                <a:latin typeface="Calibri"/>
                <a:cs typeface="Calibri"/>
              </a:rPr>
              <a:t>Tam,</a:t>
            </a:r>
            <a:r>
              <a:rPr sz="1100" spc="-15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30" dirty="0">
                <a:solidFill>
                  <a:srgbClr val="222222"/>
                </a:solidFill>
                <a:latin typeface="Calibri"/>
                <a:cs typeface="Calibri"/>
              </a:rPr>
              <a:t>Zhengxiao 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Du,</a:t>
            </a:r>
            <a:r>
              <a:rPr sz="1100" spc="-15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Zhilin</a:t>
            </a:r>
            <a:r>
              <a:rPr sz="1100" spc="-30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Yang,</a:t>
            </a:r>
            <a:r>
              <a:rPr sz="1100" spc="-10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and</a:t>
            </a:r>
            <a:r>
              <a:rPr sz="1100" spc="-35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10" dirty="0">
                <a:solidFill>
                  <a:srgbClr val="222222"/>
                </a:solidFill>
                <a:latin typeface="Calibri"/>
                <a:cs typeface="Calibri"/>
              </a:rPr>
              <a:t>Jie</a:t>
            </a:r>
            <a:r>
              <a:rPr sz="1100" spc="-25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Tang. </a:t>
            </a:r>
            <a:r>
              <a:rPr sz="1100" spc="-30" dirty="0">
                <a:solidFill>
                  <a:srgbClr val="222222"/>
                </a:solidFill>
                <a:latin typeface="Calibri"/>
                <a:cs typeface="Calibri"/>
              </a:rPr>
              <a:t>"P-</a:t>
            </a:r>
            <a:r>
              <a:rPr sz="1100" spc="-25" dirty="0">
                <a:solidFill>
                  <a:srgbClr val="222222"/>
                </a:solidFill>
                <a:latin typeface="Calibri"/>
                <a:cs typeface="Calibri"/>
              </a:rPr>
              <a:t>tuning: </a:t>
            </a:r>
            <a:r>
              <a:rPr sz="1100" spc="-30" dirty="0">
                <a:solidFill>
                  <a:srgbClr val="222222"/>
                </a:solidFill>
                <a:latin typeface="Calibri"/>
                <a:cs typeface="Calibri"/>
              </a:rPr>
              <a:t>Prompt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25" dirty="0">
                <a:solidFill>
                  <a:srgbClr val="222222"/>
                </a:solidFill>
                <a:latin typeface="Calibri"/>
                <a:cs typeface="Calibri"/>
              </a:rPr>
              <a:t>tuning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 can</a:t>
            </a:r>
            <a:r>
              <a:rPr sz="1100" spc="-30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10" dirty="0">
                <a:solidFill>
                  <a:srgbClr val="222222"/>
                </a:solidFill>
                <a:latin typeface="Calibri"/>
                <a:cs typeface="Calibri"/>
              </a:rPr>
              <a:t>be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30" dirty="0">
                <a:solidFill>
                  <a:srgbClr val="222222"/>
                </a:solidFill>
                <a:latin typeface="Calibri"/>
                <a:cs typeface="Calibri"/>
              </a:rPr>
              <a:t>comparable</a:t>
            </a:r>
            <a:r>
              <a:rPr sz="1100" spc="-25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10" dirty="0">
                <a:solidFill>
                  <a:srgbClr val="222222"/>
                </a:solidFill>
                <a:latin typeface="Calibri"/>
                <a:cs typeface="Calibri"/>
              </a:rPr>
              <a:t>to</a:t>
            </a:r>
            <a:r>
              <a:rPr sz="1100" spc="-35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30" dirty="0">
                <a:solidFill>
                  <a:srgbClr val="222222"/>
                </a:solidFill>
                <a:latin typeface="Calibri"/>
                <a:cs typeface="Calibri"/>
              </a:rPr>
              <a:t>fine-</a:t>
            </a:r>
            <a:r>
              <a:rPr sz="1100" spc="-25" dirty="0">
                <a:solidFill>
                  <a:srgbClr val="222222"/>
                </a:solidFill>
                <a:latin typeface="Calibri"/>
                <a:cs typeface="Calibri"/>
              </a:rPr>
              <a:t>tuning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 across scales and</a:t>
            </a:r>
            <a:r>
              <a:rPr sz="1100" spc="-30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tasks." ACL</a:t>
            </a:r>
            <a:r>
              <a:rPr sz="1100" spc="-25" dirty="0">
                <a:solidFill>
                  <a:srgbClr val="222222"/>
                </a:solidFill>
                <a:latin typeface="Calibri"/>
                <a:cs typeface="Calibri"/>
              </a:rPr>
              <a:t> </a:t>
            </a:r>
            <a:r>
              <a:rPr sz="1100" spc="-20" dirty="0">
                <a:solidFill>
                  <a:srgbClr val="222222"/>
                </a:solidFill>
                <a:latin typeface="Calibri"/>
                <a:cs typeface="Calibri"/>
              </a:rPr>
              <a:t>2022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0296" y="1296584"/>
            <a:ext cx="91983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latin typeface="Calibri"/>
                <a:cs typeface="Calibri"/>
              </a:rPr>
              <a:t>P-tuning:  Optimizing multi-layer prompt tuning</a:t>
            </a:r>
            <a:endParaRPr lang="zh-CN" altLang="en-US" sz="2800" b="1" dirty="0"/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/>
              <a:t>软微调</a:t>
            </a:r>
            <a:r>
              <a:rPr lang="en-US" altLang="zh-CN" dirty="0"/>
              <a:t>/</a:t>
            </a:r>
            <a:r>
              <a:rPr lang="zh-CN" altLang="en-US" dirty="0"/>
              <a:t>前缀微调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SzPct val="50000"/>
              <a:tabLst>
                <a:tab pos="393065" algn="l"/>
                <a:tab pos="393700" algn="l"/>
              </a:tabLst>
            </a:pPr>
            <a:r>
              <a:rPr lang="zh-CN" altLang="en-US" dirty="0">
                <a:latin typeface="DengXian" charset="-122"/>
                <a:ea typeface="DengXian" charset="-122"/>
              </a:rPr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lang="zh-CN" altLang="en-US" sz="3200" dirty="0">
                <a:solidFill>
                  <a:prstClr val="black"/>
                </a:solidFill>
                <a:latin typeface="宋体" charset="-122"/>
                <a:ea typeface="宋体" charset="-122"/>
                <a:cs typeface="+mn-cs"/>
              </a:rPr>
              <a:t>指令微调的数据构造</a:t>
            </a: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lang="zh-CN" altLang="en-US" sz="3200" dirty="0">
                <a:solidFill>
                  <a:prstClr val="black"/>
                </a:solidFill>
                <a:latin typeface="宋体" charset="-122"/>
                <a:ea typeface="宋体" charset="-122"/>
                <a:cs typeface="+mn-cs"/>
              </a:rPr>
              <a:t>指令微调的数据的质量评估</a:t>
            </a: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lang="zh-CN" altLang="en-US" sz="3200" dirty="0">
                <a:solidFill>
                  <a:prstClr val="black"/>
                </a:solidFill>
                <a:latin typeface="宋体" charset="-122"/>
                <a:ea typeface="宋体" charset="-122"/>
                <a:cs typeface="+mn-cs"/>
              </a:rPr>
              <a:t>大模型的微调训练</a:t>
            </a: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lang="zh-CN" altLang="en-US" sz="3200" dirty="0">
                <a:solidFill>
                  <a:prstClr val="black"/>
                </a:solidFill>
                <a:latin typeface="宋体" charset="-122"/>
                <a:ea typeface="宋体" charset="-122"/>
                <a:cs typeface="+mn-cs"/>
              </a:rPr>
              <a:t>大模型指令微调的案例讲解</a:t>
            </a: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58</a:t>
            </a:fld>
            <a:endParaRPr lang="zh-CN" altLang="en-US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智慧医疗</a:t>
            </a:r>
            <a:endParaRPr lang="en-US" altLang="zh-CN" dirty="0">
              <a:latin typeface="+mn-ea"/>
            </a:endParaRPr>
          </a:p>
        </p:txBody>
      </p:sp>
      <p:sp>
        <p:nvSpPr>
          <p:cNvPr id="8" name="矩形: 圆角 12"/>
          <p:cNvSpPr/>
          <p:nvPr/>
        </p:nvSpPr>
        <p:spPr>
          <a:xfrm>
            <a:off x="8464626" y="4249825"/>
            <a:ext cx="3066437" cy="2339194"/>
          </a:xfrm>
          <a:prstGeom prst="roundRect">
            <a:avLst/>
          </a:prstGeom>
          <a:ln w="571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12"/>
          <p:cNvSpPr/>
          <p:nvPr/>
        </p:nvSpPr>
        <p:spPr>
          <a:xfrm>
            <a:off x="707118" y="1603301"/>
            <a:ext cx="6325308" cy="2286706"/>
          </a:xfrm>
          <a:prstGeom prst="roundRect">
            <a:avLst/>
          </a:prstGeom>
          <a:ln w="571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40"/>
          <p:cNvGrpSpPr/>
          <p:nvPr/>
        </p:nvGrpSpPr>
        <p:grpSpPr>
          <a:xfrm>
            <a:off x="5110031" y="4290444"/>
            <a:ext cx="1504625" cy="2289380"/>
            <a:chOff x="3920382" y="4299337"/>
            <a:chExt cx="1953314" cy="2972085"/>
          </a:xfrm>
        </p:grpSpPr>
        <p:sp>
          <p:nvSpPr>
            <p:cNvPr id="11" name="椭圆 2"/>
            <p:cNvSpPr/>
            <p:nvPr/>
          </p:nvSpPr>
          <p:spPr>
            <a:xfrm>
              <a:off x="4444196" y="4350223"/>
              <a:ext cx="1206169" cy="120616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弧形 6"/>
            <p:cNvSpPr/>
            <p:nvPr/>
          </p:nvSpPr>
          <p:spPr>
            <a:xfrm>
              <a:off x="4444196" y="4299337"/>
              <a:ext cx="1206169" cy="1088012"/>
            </a:xfrm>
            <a:prstGeom prst="arc">
              <a:avLst>
                <a:gd name="adj1" fmla="val 16200000"/>
                <a:gd name="adj2" fmla="val 19248102"/>
              </a:avLst>
            </a:prstGeom>
            <a:ln w="177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7"/>
            <p:cNvSpPr txBox="1"/>
            <p:nvPr/>
          </p:nvSpPr>
          <p:spPr>
            <a:xfrm>
              <a:off x="4600685" y="4687041"/>
              <a:ext cx="1141759" cy="479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Condensed" panose="020B0502040204020203" pitchFamily="34" charset="0"/>
                </a:rPr>
                <a:t>4.41</a:t>
              </a: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Condensed" panose="020B0502040204020203" pitchFamily="34" charset="0"/>
                </a:rPr>
                <a:t>亿</a:t>
              </a:r>
            </a:p>
          </p:txBody>
        </p:sp>
        <p:cxnSp>
          <p:nvCxnSpPr>
            <p:cNvPr id="14" name="直接连接符 11"/>
            <p:cNvCxnSpPr/>
            <p:nvPr/>
          </p:nvCxnSpPr>
          <p:spPr>
            <a:xfrm>
              <a:off x="4508606" y="5747074"/>
              <a:ext cx="1090773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文本框 12"/>
            <p:cNvSpPr txBox="1"/>
            <p:nvPr/>
          </p:nvSpPr>
          <p:spPr>
            <a:xfrm>
              <a:off x="3920382" y="6432352"/>
              <a:ext cx="1953314" cy="839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我国互联网医疗用户量</a:t>
              </a:r>
            </a:p>
          </p:txBody>
        </p:sp>
      </p:grpSp>
      <p:sp>
        <p:nvSpPr>
          <p:cNvPr id="16" name="椭圆 13"/>
          <p:cNvSpPr/>
          <p:nvPr/>
        </p:nvSpPr>
        <p:spPr>
          <a:xfrm>
            <a:off x="6997896" y="4344393"/>
            <a:ext cx="914351" cy="91435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弧形 14"/>
          <p:cNvSpPr/>
          <p:nvPr/>
        </p:nvSpPr>
        <p:spPr>
          <a:xfrm>
            <a:off x="6960600" y="4243208"/>
            <a:ext cx="982683" cy="895193"/>
          </a:xfrm>
          <a:prstGeom prst="arc">
            <a:avLst>
              <a:gd name="adj1" fmla="val 16200000"/>
              <a:gd name="adj2" fmla="val 341958"/>
            </a:avLst>
          </a:prstGeom>
          <a:ln w="1778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5"/>
          <p:cNvSpPr txBox="1"/>
          <p:nvPr/>
        </p:nvSpPr>
        <p:spPr>
          <a:xfrm>
            <a:off x="7013414" y="4577422"/>
            <a:ext cx="914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Condensed" panose="020B0502040204020203" pitchFamily="34" charset="0"/>
              </a:rPr>
              <a:t>  &gt;30%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Bahnschrift SemiCondensed" panose="020B0502040204020203" pitchFamily="34" charset="0"/>
            </a:endParaRPr>
          </a:p>
        </p:txBody>
      </p:sp>
      <p:cxnSp>
        <p:nvCxnSpPr>
          <p:cNvPr id="19" name="直接连接符 16"/>
          <p:cNvCxnSpPr/>
          <p:nvPr/>
        </p:nvCxnSpPr>
        <p:spPr>
          <a:xfrm>
            <a:off x="7132033" y="5363908"/>
            <a:ext cx="809549" cy="1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7"/>
          <p:cNvSpPr txBox="1"/>
          <p:nvPr/>
        </p:nvSpPr>
        <p:spPr>
          <a:xfrm>
            <a:off x="6736620" y="5933492"/>
            <a:ext cx="1681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智能医疗市场年复合增长率</a:t>
            </a:r>
          </a:p>
        </p:txBody>
      </p:sp>
      <p:sp>
        <p:nvSpPr>
          <p:cNvPr id="21" name="文本框 18"/>
          <p:cNvSpPr txBox="1"/>
          <p:nvPr/>
        </p:nvSpPr>
        <p:spPr>
          <a:xfrm>
            <a:off x="8671876" y="4249825"/>
            <a:ext cx="2442985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400" dirty="0">
                <a:latin typeface="思源宋体 VF SemiBold" panose="02020200000000000000" pitchFamily="18" charset="-122"/>
                <a:ea typeface="思源宋体 VF SemiBold" panose="02020200000000000000" pitchFamily="18" charset="-122"/>
              </a:rPr>
              <a:t>在线问诊</a:t>
            </a:r>
            <a:endParaRPr lang="en-US" altLang="zh-CN" sz="2400" dirty="0">
              <a:latin typeface="思源宋体 VF SemiBold" panose="02020200000000000000" pitchFamily="18" charset="-122"/>
              <a:ea typeface="思源宋体 VF SemiBold" panose="02020200000000000000" pitchFamily="18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400" dirty="0">
                <a:latin typeface="思源宋体 VF SemiBold" panose="02020200000000000000" pitchFamily="18" charset="-122"/>
                <a:ea typeface="思源宋体 VF SemiBold" panose="02020200000000000000" pitchFamily="18" charset="-122"/>
              </a:rPr>
              <a:t>智能健康管理</a:t>
            </a:r>
            <a:endParaRPr lang="en-US" altLang="zh-CN" sz="2400" dirty="0">
              <a:latin typeface="思源宋体 VF SemiBold" panose="02020200000000000000" pitchFamily="18" charset="-122"/>
              <a:ea typeface="思源宋体 VF SemiBold" panose="02020200000000000000" pitchFamily="18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400" dirty="0">
                <a:latin typeface="思源宋体 VF SemiBold" panose="02020200000000000000" pitchFamily="18" charset="-122"/>
                <a:ea typeface="思源宋体 VF SemiBold" panose="02020200000000000000" pitchFamily="18" charset="-122"/>
              </a:rPr>
              <a:t>大模型服务</a:t>
            </a:r>
            <a:endParaRPr lang="en-US" altLang="zh-CN" sz="2400" dirty="0">
              <a:latin typeface="思源宋体 VF SemiBold" panose="02020200000000000000" pitchFamily="18" charset="-122"/>
              <a:ea typeface="思源宋体 VF SemiBold" panose="02020200000000000000" pitchFamily="18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400" dirty="0">
                <a:latin typeface="思源宋体 VF SemiBold" panose="02020200000000000000" pitchFamily="18" charset="-122"/>
                <a:ea typeface="思源宋体 VF SemiBold" panose="02020200000000000000" pitchFamily="18" charset="-122"/>
              </a:rPr>
              <a:t>AI</a:t>
            </a:r>
            <a:r>
              <a:rPr lang="zh-CN" altLang="en-US" sz="2400" dirty="0">
                <a:latin typeface="思源宋体 VF SemiBold" panose="02020200000000000000" pitchFamily="18" charset="-122"/>
                <a:ea typeface="思源宋体 VF SemiBold" panose="02020200000000000000" pitchFamily="18" charset="-122"/>
              </a:rPr>
              <a:t>辅助诊断</a:t>
            </a:r>
          </a:p>
        </p:txBody>
      </p:sp>
      <p:sp>
        <p:nvSpPr>
          <p:cNvPr id="22" name="文本框 34"/>
          <p:cNvSpPr txBox="1"/>
          <p:nvPr/>
        </p:nvSpPr>
        <p:spPr>
          <a:xfrm>
            <a:off x="867261" y="1700436"/>
            <a:ext cx="5934415" cy="2063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2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2019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年，国务院成立健康中国行动推进委员会，落实“</a:t>
            </a:r>
            <a:r>
              <a:rPr lang="zh-CN" altLang="en-US" sz="2200" b="0" i="0" dirty="0">
                <a:solidFill>
                  <a:srgbClr val="C00000"/>
                </a:solidFill>
                <a:effectLst/>
                <a:highlight>
                  <a:srgbClr val="FFFFFF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健康中国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”战略，围绕疾病预防和健康促进两大核心，促进以治病为中心向以人民健康为中心转变，努力使群众不生病、少生病。</a:t>
            </a:r>
            <a:endParaRPr lang="en-US" altLang="zh-CN" sz="2200" b="0" i="0" dirty="0">
              <a:solidFill>
                <a:srgbClr val="333333"/>
              </a:solidFill>
              <a:effectLst/>
              <a:highlight>
                <a:srgbClr val="FFFFFF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304" y="3917750"/>
            <a:ext cx="4396727" cy="2671079"/>
          </a:xfrm>
          <a:prstGeom prst="rect">
            <a:avLst/>
          </a:prstGeom>
        </p:spPr>
      </p:pic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8212" y="1604710"/>
            <a:ext cx="3970504" cy="2286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指令微调的发展历程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8875368" y="6460937"/>
            <a:ext cx="2743200" cy="365126"/>
          </a:xfrm>
        </p:spPr>
        <p:txBody>
          <a:bodyPr/>
          <a:lstStyle/>
          <a:p>
            <a:fld id="{CB97EF2D-26AB-4B8E-994F-76E2F1993B11}" type="slidenum">
              <a:rPr lang="zh-CN" altLang="en-US" smtClean="0"/>
              <a:t>6</a:t>
            </a:fld>
            <a:endParaRPr lang="zh-CN" altLang="en-US" dirty="0"/>
          </a:p>
        </p:txBody>
      </p:sp>
      <p:grpSp>
        <p:nvGrpSpPr>
          <p:cNvPr id="46" name="组合 45"/>
          <p:cNvGrpSpPr/>
          <p:nvPr/>
        </p:nvGrpSpPr>
        <p:grpSpPr>
          <a:xfrm>
            <a:off x="130562" y="1392413"/>
            <a:ext cx="11688120" cy="4717680"/>
            <a:chOff x="241718" y="814704"/>
            <a:chExt cx="11749703" cy="5410041"/>
          </a:xfrm>
        </p:grpSpPr>
        <p:sp>
          <p:nvSpPr>
            <p:cNvPr id="7" name="object 7"/>
            <p:cNvSpPr/>
            <p:nvPr/>
          </p:nvSpPr>
          <p:spPr>
            <a:xfrm>
              <a:off x="6445852" y="814704"/>
              <a:ext cx="2133600" cy="528955"/>
            </a:xfrm>
            <a:custGeom>
              <a:avLst/>
              <a:gdLst/>
              <a:ahLst/>
              <a:cxnLst/>
              <a:rect l="l" t="t" r="r" b="b"/>
              <a:pathLst>
                <a:path w="2133600" h="528955">
                  <a:moveTo>
                    <a:pt x="889000" y="336803"/>
                  </a:moveTo>
                  <a:lnTo>
                    <a:pt x="355600" y="336803"/>
                  </a:lnTo>
                  <a:lnTo>
                    <a:pt x="190373" y="528574"/>
                  </a:lnTo>
                  <a:lnTo>
                    <a:pt x="889000" y="336803"/>
                  </a:lnTo>
                  <a:close/>
                </a:path>
                <a:path w="2133600" h="528955">
                  <a:moveTo>
                    <a:pt x="2077465" y="0"/>
                  </a:moveTo>
                  <a:lnTo>
                    <a:pt x="56133" y="0"/>
                  </a:lnTo>
                  <a:lnTo>
                    <a:pt x="34289" y="4413"/>
                  </a:lnTo>
                  <a:lnTo>
                    <a:pt x="16446" y="16446"/>
                  </a:lnTo>
                  <a:lnTo>
                    <a:pt x="4413" y="34290"/>
                  </a:lnTo>
                  <a:lnTo>
                    <a:pt x="0" y="56134"/>
                  </a:lnTo>
                  <a:lnTo>
                    <a:pt x="0" y="280670"/>
                  </a:lnTo>
                  <a:lnTo>
                    <a:pt x="4413" y="302514"/>
                  </a:lnTo>
                  <a:lnTo>
                    <a:pt x="16446" y="320357"/>
                  </a:lnTo>
                  <a:lnTo>
                    <a:pt x="34290" y="332390"/>
                  </a:lnTo>
                  <a:lnTo>
                    <a:pt x="56133" y="336803"/>
                  </a:lnTo>
                  <a:lnTo>
                    <a:pt x="2077465" y="336803"/>
                  </a:lnTo>
                  <a:lnTo>
                    <a:pt x="2099309" y="332390"/>
                  </a:lnTo>
                  <a:lnTo>
                    <a:pt x="2117153" y="320357"/>
                  </a:lnTo>
                  <a:lnTo>
                    <a:pt x="2129186" y="302514"/>
                  </a:lnTo>
                  <a:lnTo>
                    <a:pt x="2133600" y="280670"/>
                  </a:lnTo>
                  <a:lnTo>
                    <a:pt x="2133600" y="56134"/>
                  </a:lnTo>
                  <a:lnTo>
                    <a:pt x="2129186" y="34290"/>
                  </a:lnTo>
                  <a:lnTo>
                    <a:pt x="2117153" y="16446"/>
                  </a:lnTo>
                  <a:lnTo>
                    <a:pt x="2099309" y="4413"/>
                  </a:lnTo>
                  <a:lnTo>
                    <a:pt x="2077465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grpSp>
          <p:nvGrpSpPr>
            <p:cNvPr id="8" name="object 9"/>
            <p:cNvGrpSpPr/>
            <p:nvPr/>
          </p:nvGrpSpPr>
          <p:grpSpPr>
            <a:xfrm>
              <a:off x="669891" y="2067432"/>
              <a:ext cx="10353040" cy="3717290"/>
              <a:chOff x="751331" y="1784604"/>
              <a:chExt cx="10353040" cy="3717290"/>
            </a:xfrm>
          </p:grpSpPr>
          <p:sp>
            <p:nvSpPr>
              <p:cNvPr id="9" name="object 10"/>
              <p:cNvSpPr/>
              <p:nvPr/>
            </p:nvSpPr>
            <p:spPr>
              <a:xfrm>
                <a:off x="751332" y="1784603"/>
                <a:ext cx="10353040" cy="3717290"/>
              </a:xfrm>
              <a:custGeom>
                <a:avLst/>
                <a:gdLst/>
                <a:ahLst/>
                <a:cxnLst/>
                <a:rect l="l" t="t" r="r" b="b"/>
                <a:pathLst>
                  <a:path w="10353040" h="3717290">
                    <a:moveTo>
                      <a:pt x="10352532" y="2968752"/>
                    </a:moveTo>
                    <a:lnTo>
                      <a:pt x="10347947" y="2968752"/>
                    </a:lnTo>
                    <a:lnTo>
                      <a:pt x="10347947" y="1431036"/>
                    </a:lnTo>
                    <a:lnTo>
                      <a:pt x="10352278" y="1431036"/>
                    </a:lnTo>
                    <a:lnTo>
                      <a:pt x="10352278" y="1010158"/>
                    </a:lnTo>
                    <a:lnTo>
                      <a:pt x="10348722" y="961771"/>
                    </a:lnTo>
                    <a:lnTo>
                      <a:pt x="10338410" y="915593"/>
                    </a:lnTo>
                    <a:lnTo>
                      <a:pt x="10321849" y="872121"/>
                    </a:lnTo>
                    <a:lnTo>
                      <a:pt x="10299535" y="831875"/>
                    </a:lnTo>
                    <a:lnTo>
                      <a:pt x="10271976" y="795350"/>
                    </a:lnTo>
                    <a:lnTo>
                      <a:pt x="10239680" y="763054"/>
                    </a:lnTo>
                    <a:lnTo>
                      <a:pt x="10203155" y="735495"/>
                    </a:lnTo>
                    <a:lnTo>
                      <a:pt x="10162908" y="713181"/>
                    </a:lnTo>
                    <a:lnTo>
                      <a:pt x="10119436" y="696620"/>
                    </a:lnTo>
                    <a:lnTo>
                      <a:pt x="10073259" y="686308"/>
                    </a:lnTo>
                    <a:lnTo>
                      <a:pt x="10024872" y="682752"/>
                    </a:lnTo>
                    <a:lnTo>
                      <a:pt x="9238488" y="682752"/>
                    </a:lnTo>
                    <a:lnTo>
                      <a:pt x="338899" y="682752"/>
                    </a:lnTo>
                    <a:lnTo>
                      <a:pt x="289750" y="678357"/>
                    </a:lnTo>
                    <a:lnTo>
                      <a:pt x="243497" y="665657"/>
                    </a:lnTo>
                    <a:lnTo>
                      <a:pt x="200901" y="645426"/>
                    </a:lnTo>
                    <a:lnTo>
                      <a:pt x="162737" y="618464"/>
                    </a:lnTo>
                    <a:lnTo>
                      <a:pt x="129781" y="585508"/>
                    </a:lnTo>
                    <a:lnTo>
                      <a:pt x="102819" y="547370"/>
                    </a:lnTo>
                    <a:lnTo>
                      <a:pt x="82588" y="504786"/>
                    </a:lnTo>
                    <a:lnTo>
                      <a:pt x="69888" y="458558"/>
                    </a:lnTo>
                    <a:lnTo>
                      <a:pt x="65481" y="409448"/>
                    </a:lnTo>
                    <a:lnTo>
                      <a:pt x="65481" y="0"/>
                    </a:lnTo>
                    <a:lnTo>
                      <a:pt x="0" y="0"/>
                    </a:lnTo>
                    <a:lnTo>
                      <a:pt x="0" y="409448"/>
                    </a:lnTo>
                    <a:lnTo>
                      <a:pt x="3086" y="455422"/>
                    </a:lnTo>
                    <a:lnTo>
                      <a:pt x="12103" y="499503"/>
                    </a:lnTo>
                    <a:lnTo>
                      <a:pt x="26631" y="541312"/>
                    </a:lnTo>
                    <a:lnTo>
                      <a:pt x="46266" y="580440"/>
                    </a:lnTo>
                    <a:lnTo>
                      <a:pt x="70612" y="616483"/>
                    </a:lnTo>
                    <a:lnTo>
                      <a:pt x="99250" y="649020"/>
                    </a:lnTo>
                    <a:lnTo>
                      <a:pt x="131800" y="677672"/>
                    </a:lnTo>
                    <a:lnTo>
                      <a:pt x="167843" y="702017"/>
                    </a:lnTo>
                    <a:lnTo>
                      <a:pt x="206971" y="721652"/>
                    </a:lnTo>
                    <a:lnTo>
                      <a:pt x="248793" y="736180"/>
                    </a:lnTo>
                    <a:lnTo>
                      <a:pt x="292900" y="745197"/>
                    </a:lnTo>
                    <a:lnTo>
                      <a:pt x="338899" y="748284"/>
                    </a:lnTo>
                    <a:lnTo>
                      <a:pt x="9238488" y="748284"/>
                    </a:lnTo>
                    <a:lnTo>
                      <a:pt x="9238488" y="750062"/>
                    </a:lnTo>
                    <a:lnTo>
                      <a:pt x="10024872" y="750062"/>
                    </a:lnTo>
                    <a:lnTo>
                      <a:pt x="10071621" y="754253"/>
                    </a:lnTo>
                    <a:lnTo>
                      <a:pt x="10115613" y="766343"/>
                    </a:lnTo>
                    <a:lnTo>
                      <a:pt x="10156139" y="785583"/>
                    </a:lnTo>
                    <a:lnTo>
                      <a:pt x="10192436" y="811237"/>
                    </a:lnTo>
                    <a:lnTo>
                      <a:pt x="10223792" y="842594"/>
                    </a:lnTo>
                    <a:lnTo>
                      <a:pt x="10249446" y="878890"/>
                    </a:lnTo>
                    <a:lnTo>
                      <a:pt x="10268687" y="919416"/>
                    </a:lnTo>
                    <a:lnTo>
                      <a:pt x="10280777" y="963409"/>
                    </a:lnTo>
                    <a:lnTo>
                      <a:pt x="10284968" y="1010158"/>
                    </a:lnTo>
                    <a:lnTo>
                      <a:pt x="10284968" y="1427988"/>
                    </a:lnTo>
                    <a:lnTo>
                      <a:pt x="10280904" y="1427988"/>
                    </a:lnTo>
                    <a:lnTo>
                      <a:pt x="10280904" y="3002280"/>
                    </a:lnTo>
                    <a:lnTo>
                      <a:pt x="10283825" y="3002280"/>
                    </a:lnTo>
                    <a:lnTo>
                      <a:pt x="10283825" y="3389630"/>
                    </a:lnTo>
                    <a:lnTo>
                      <a:pt x="10279647" y="3436137"/>
                    </a:lnTo>
                    <a:lnTo>
                      <a:pt x="10267632" y="3479901"/>
                    </a:lnTo>
                    <a:lnTo>
                      <a:pt x="10248494" y="3520211"/>
                    </a:lnTo>
                    <a:lnTo>
                      <a:pt x="10222979" y="3556317"/>
                    </a:lnTo>
                    <a:lnTo>
                      <a:pt x="10191801" y="3587496"/>
                    </a:lnTo>
                    <a:lnTo>
                      <a:pt x="10155695" y="3613010"/>
                    </a:lnTo>
                    <a:lnTo>
                      <a:pt x="10115385" y="3632149"/>
                    </a:lnTo>
                    <a:lnTo>
                      <a:pt x="10071621" y="3644163"/>
                    </a:lnTo>
                    <a:lnTo>
                      <a:pt x="10025126" y="3648329"/>
                    </a:lnTo>
                    <a:lnTo>
                      <a:pt x="911339" y="3648329"/>
                    </a:lnTo>
                    <a:lnTo>
                      <a:pt x="911339" y="3717036"/>
                    </a:lnTo>
                    <a:lnTo>
                      <a:pt x="10025126" y="3717036"/>
                    </a:lnTo>
                    <a:lnTo>
                      <a:pt x="10073513" y="3713492"/>
                    </a:lnTo>
                    <a:lnTo>
                      <a:pt x="10119690" y="3703180"/>
                    </a:lnTo>
                    <a:lnTo>
                      <a:pt x="10163162" y="3686619"/>
                    </a:lnTo>
                    <a:lnTo>
                      <a:pt x="10203409" y="3664305"/>
                    </a:lnTo>
                    <a:lnTo>
                      <a:pt x="10239934" y="3636746"/>
                    </a:lnTo>
                    <a:lnTo>
                      <a:pt x="10272230" y="3604450"/>
                    </a:lnTo>
                    <a:lnTo>
                      <a:pt x="10299789" y="3567925"/>
                    </a:lnTo>
                    <a:lnTo>
                      <a:pt x="10322103" y="3527679"/>
                    </a:lnTo>
                    <a:lnTo>
                      <a:pt x="10338664" y="3484207"/>
                    </a:lnTo>
                    <a:lnTo>
                      <a:pt x="10348976" y="3438029"/>
                    </a:lnTo>
                    <a:lnTo>
                      <a:pt x="10352532" y="3389630"/>
                    </a:lnTo>
                    <a:lnTo>
                      <a:pt x="10352532" y="2968752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0" name="object 11"/>
              <p:cNvSpPr/>
              <p:nvPr/>
            </p:nvSpPr>
            <p:spPr>
              <a:xfrm>
                <a:off x="1388363" y="2314956"/>
                <a:ext cx="358140" cy="358140"/>
              </a:xfrm>
              <a:custGeom>
                <a:avLst/>
                <a:gdLst/>
                <a:ahLst/>
                <a:cxnLst/>
                <a:rect l="l" t="t" r="r" b="b"/>
                <a:pathLst>
                  <a:path w="358139" h="358139">
                    <a:moveTo>
                      <a:pt x="179070" y="0"/>
                    </a:moveTo>
                    <a:lnTo>
                      <a:pt x="131453" y="6394"/>
                    </a:lnTo>
                    <a:lnTo>
                      <a:pt x="88674" y="24440"/>
                    </a:lnTo>
                    <a:lnTo>
                      <a:pt x="52435" y="52435"/>
                    </a:lnTo>
                    <a:lnTo>
                      <a:pt x="24440" y="88674"/>
                    </a:lnTo>
                    <a:lnTo>
                      <a:pt x="6394" y="131453"/>
                    </a:lnTo>
                    <a:lnTo>
                      <a:pt x="0" y="179070"/>
                    </a:lnTo>
                    <a:lnTo>
                      <a:pt x="6394" y="226686"/>
                    </a:lnTo>
                    <a:lnTo>
                      <a:pt x="24440" y="269465"/>
                    </a:lnTo>
                    <a:lnTo>
                      <a:pt x="52435" y="305704"/>
                    </a:lnTo>
                    <a:lnTo>
                      <a:pt x="88674" y="333699"/>
                    </a:lnTo>
                    <a:lnTo>
                      <a:pt x="131453" y="351745"/>
                    </a:lnTo>
                    <a:lnTo>
                      <a:pt x="179070" y="358140"/>
                    </a:lnTo>
                    <a:lnTo>
                      <a:pt x="226686" y="351745"/>
                    </a:lnTo>
                    <a:lnTo>
                      <a:pt x="269465" y="333699"/>
                    </a:lnTo>
                    <a:lnTo>
                      <a:pt x="305704" y="305704"/>
                    </a:lnTo>
                    <a:lnTo>
                      <a:pt x="333699" y="269465"/>
                    </a:lnTo>
                    <a:lnTo>
                      <a:pt x="351745" y="226686"/>
                    </a:lnTo>
                    <a:lnTo>
                      <a:pt x="358140" y="179070"/>
                    </a:lnTo>
                    <a:lnTo>
                      <a:pt x="351745" y="131453"/>
                    </a:lnTo>
                    <a:lnTo>
                      <a:pt x="333699" y="88674"/>
                    </a:lnTo>
                    <a:lnTo>
                      <a:pt x="305704" y="52435"/>
                    </a:lnTo>
                    <a:lnTo>
                      <a:pt x="269465" y="24440"/>
                    </a:lnTo>
                    <a:lnTo>
                      <a:pt x="226686" y="6394"/>
                    </a:lnTo>
                    <a:lnTo>
                      <a:pt x="17907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1" name="object 12"/>
              <p:cNvSpPr/>
              <p:nvPr/>
            </p:nvSpPr>
            <p:spPr>
              <a:xfrm>
                <a:off x="1388363" y="2314956"/>
                <a:ext cx="358140" cy="358140"/>
              </a:xfrm>
              <a:custGeom>
                <a:avLst/>
                <a:gdLst/>
                <a:ahLst/>
                <a:cxnLst/>
                <a:rect l="l" t="t" r="r" b="b"/>
                <a:pathLst>
                  <a:path w="358139" h="358139">
                    <a:moveTo>
                      <a:pt x="0" y="179070"/>
                    </a:moveTo>
                    <a:lnTo>
                      <a:pt x="6394" y="131453"/>
                    </a:lnTo>
                    <a:lnTo>
                      <a:pt x="24440" y="88674"/>
                    </a:lnTo>
                    <a:lnTo>
                      <a:pt x="52435" y="52435"/>
                    </a:lnTo>
                    <a:lnTo>
                      <a:pt x="88674" y="24440"/>
                    </a:lnTo>
                    <a:lnTo>
                      <a:pt x="131453" y="6394"/>
                    </a:lnTo>
                    <a:lnTo>
                      <a:pt x="179070" y="0"/>
                    </a:lnTo>
                    <a:lnTo>
                      <a:pt x="226686" y="6394"/>
                    </a:lnTo>
                    <a:lnTo>
                      <a:pt x="269465" y="24440"/>
                    </a:lnTo>
                    <a:lnTo>
                      <a:pt x="305704" y="52435"/>
                    </a:lnTo>
                    <a:lnTo>
                      <a:pt x="333699" y="88674"/>
                    </a:lnTo>
                    <a:lnTo>
                      <a:pt x="351745" y="131453"/>
                    </a:lnTo>
                    <a:lnTo>
                      <a:pt x="358140" y="179070"/>
                    </a:lnTo>
                    <a:lnTo>
                      <a:pt x="351745" y="226686"/>
                    </a:lnTo>
                    <a:lnTo>
                      <a:pt x="333699" y="269465"/>
                    </a:lnTo>
                    <a:lnTo>
                      <a:pt x="305704" y="305704"/>
                    </a:lnTo>
                    <a:lnTo>
                      <a:pt x="269465" y="333699"/>
                    </a:lnTo>
                    <a:lnTo>
                      <a:pt x="226686" y="351745"/>
                    </a:lnTo>
                    <a:lnTo>
                      <a:pt x="179070" y="358140"/>
                    </a:lnTo>
                    <a:lnTo>
                      <a:pt x="131453" y="351745"/>
                    </a:lnTo>
                    <a:lnTo>
                      <a:pt x="88674" y="333699"/>
                    </a:lnTo>
                    <a:lnTo>
                      <a:pt x="52435" y="305704"/>
                    </a:lnTo>
                    <a:lnTo>
                      <a:pt x="24440" y="269465"/>
                    </a:lnTo>
                    <a:lnTo>
                      <a:pt x="6394" y="226686"/>
                    </a:lnTo>
                    <a:lnTo>
                      <a:pt x="0" y="179070"/>
                    </a:lnTo>
                    <a:close/>
                  </a:path>
                </a:pathLst>
              </a:custGeom>
              <a:ln w="63500">
                <a:solidFill>
                  <a:srgbClr val="951217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2" name="object 13"/>
              <p:cNvSpPr/>
              <p:nvPr/>
            </p:nvSpPr>
            <p:spPr>
              <a:xfrm>
                <a:off x="5878067" y="2314956"/>
                <a:ext cx="356870" cy="358140"/>
              </a:xfrm>
              <a:custGeom>
                <a:avLst/>
                <a:gdLst/>
                <a:ahLst/>
                <a:cxnLst/>
                <a:rect l="l" t="t" r="r" b="b"/>
                <a:pathLst>
                  <a:path w="356870" h="358139">
                    <a:moveTo>
                      <a:pt x="178308" y="0"/>
                    </a:moveTo>
                    <a:lnTo>
                      <a:pt x="130924" y="6394"/>
                    </a:lnTo>
                    <a:lnTo>
                      <a:pt x="88335" y="24440"/>
                    </a:lnTo>
                    <a:lnTo>
                      <a:pt x="52244" y="52435"/>
                    </a:lnTo>
                    <a:lnTo>
                      <a:pt x="24355" y="88674"/>
                    </a:lnTo>
                    <a:lnTo>
                      <a:pt x="6372" y="131453"/>
                    </a:lnTo>
                    <a:lnTo>
                      <a:pt x="0" y="179070"/>
                    </a:lnTo>
                    <a:lnTo>
                      <a:pt x="6372" y="226686"/>
                    </a:lnTo>
                    <a:lnTo>
                      <a:pt x="24355" y="269465"/>
                    </a:lnTo>
                    <a:lnTo>
                      <a:pt x="52244" y="305704"/>
                    </a:lnTo>
                    <a:lnTo>
                      <a:pt x="88335" y="333699"/>
                    </a:lnTo>
                    <a:lnTo>
                      <a:pt x="130924" y="351745"/>
                    </a:lnTo>
                    <a:lnTo>
                      <a:pt x="178308" y="358140"/>
                    </a:lnTo>
                    <a:lnTo>
                      <a:pt x="225691" y="351745"/>
                    </a:lnTo>
                    <a:lnTo>
                      <a:pt x="268280" y="333699"/>
                    </a:lnTo>
                    <a:lnTo>
                      <a:pt x="304371" y="305704"/>
                    </a:lnTo>
                    <a:lnTo>
                      <a:pt x="332260" y="269465"/>
                    </a:lnTo>
                    <a:lnTo>
                      <a:pt x="350243" y="226686"/>
                    </a:lnTo>
                    <a:lnTo>
                      <a:pt x="356616" y="179070"/>
                    </a:lnTo>
                    <a:lnTo>
                      <a:pt x="350243" y="131453"/>
                    </a:lnTo>
                    <a:lnTo>
                      <a:pt x="332260" y="88674"/>
                    </a:lnTo>
                    <a:lnTo>
                      <a:pt x="304371" y="52435"/>
                    </a:lnTo>
                    <a:lnTo>
                      <a:pt x="268280" y="24440"/>
                    </a:lnTo>
                    <a:lnTo>
                      <a:pt x="225691" y="6394"/>
                    </a:lnTo>
                    <a:lnTo>
                      <a:pt x="178308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3" name="object 14"/>
              <p:cNvSpPr/>
              <p:nvPr/>
            </p:nvSpPr>
            <p:spPr>
              <a:xfrm>
                <a:off x="5878067" y="2314956"/>
                <a:ext cx="356870" cy="358140"/>
              </a:xfrm>
              <a:custGeom>
                <a:avLst/>
                <a:gdLst/>
                <a:ahLst/>
                <a:cxnLst/>
                <a:rect l="l" t="t" r="r" b="b"/>
                <a:pathLst>
                  <a:path w="356870" h="358139">
                    <a:moveTo>
                      <a:pt x="0" y="179070"/>
                    </a:moveTo>
                    <a:lnTo>
                      <a:pt x="6372" y="131453"/>
                    </a:lnTo>
                    <a:lnTo>
                      <a:pt x="24355" y="88674"/>
                    </a:lnTo>
                    <a:lnTo>
                      <a:pt x="52244" y="52435"/>
                    </a:lnTo>
                    <a:lnTo>
                      <a:pt x="88335" y="24440"/>
                    </a:lnTo>
                    <a:lnTo>
                      <a:pt x="130924" y="6394"/>
                    </a:lnTo>
                    <a:lnTo>
                      <a:pt x="178308" y="0"/>
                    </a:lnTo>
                    <a:lnTo>
                      <a:pt x="225691" y="6394"/>
                    </a:lnTo>
                    <a:lnTo>
                      <a:pt x="268280" y="24440"/>
                    </a:lnTo>
                    <a:lnTo>
                      <a:pt x="304371" y="52435"/>
                    </a:lnTo>
                    <a:lnTo>
                      <a:pt x="332260" y="88674"/>
                    </a:lnTo>
                    <a:lnTo>
                      <a:pt x="350243" y="131453"/>
                    </a:lnTo>
                    <a:lnTo>
                      <a:pt x="356616" y="179070"/>
                    </a:lnTo>
                    <a:lnTo>
                      <a:pt x="350243" y="226686"/>
                    </a:lnTo>
                    <a:lnTo>
                      <a:pt x="332260" y="269465"/>
                    </a:lnTo>
                    <a:lnTo>
                      <a:pt x="304371" y="305704"/>
                    </a:lnTo>
                    <a:lnTo>
                      <a:pt x="268280" y="333699"/>
                    </a:lnTo>
                    <a:lnTo>
                      <a:pt x="225691" y="351745"/>
                    </a:lnTo>
                    <a:lnTo>
                      <a:pt x="178308" y="358140"/>
                    </a:lnTo>
                    <a:lnTo>
                      <a:pt x="130924" y="351745"/>
                    </a:lnTo>
                    <a:lnTo>
                      <a:pt x="88335" y="333699"/>
                    </a:lnTo>
                    <a:lnTo>
                      <a:pt x="52244" y="305704"/>
                    </a:lnTo>
                    <a:lnTo>
                      <a:pt x="24355" y="269465"/>
                    </a:lnTo>
                    <a:lnTo>
                      <a:pt x="6372" y="226686"/>
                    </a:lnTo>
                    <a:lnTo>
                      <a:pt x="0" y="179070"/>
                    </a:lnTo>
                    <a:close/>
                  </a:path>
                </a:pathLst>
              </a:custGeom>
              <a:ln w="63500">
                <a:solidFill>
                  <a:srgbClr val="951217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4" name="object 15"/>
              <p:cNvSpPr/>
              <p:nvPr/>
            </p:nvSpPr>
            <p:spPr>
              <a:xfrm>
                <a:off x="10314431" y="2314956"/>
                <a:ext cx="356870" cy="358140"/>
              </a:xfrm>
              <a:custGeom>
                <a:avLst/>
                <a:gdLst/>
                <a:ahLst/>
                <a:cxnLst/>
                <a:rect l="l" t="t" r="r" b="b"/>
                <a:pathLst>
                  <a:path w="356870" h="358139">
                    <a:moveTo>
                      <a:pt x="178308" y="0"/>
                    </a:moveTo>
                    <a:lnTo>
                      <a:pt x="130924" y="6394"/>
                    </a:lnTo>
                    <a:lnTo>
                      <a:pt x="88335" y="24440"/>
                    </a:lnTo>
                    <a:lnTo>
                      <a:pt x="52244" y="52435"/>
                    </a:lnTo>
                    <a:lnTo>
                      <a:pt x="24355" y="88674"/>
                    </a:lnTo>
                    <a:lnTo>
                      <a:pt x="6372" y="131453"/>
                    </a:lnTo>
                    <a:lnTo>
                      <a:pt x="0" y="179070"/>
                    </a:lnTo>
                    <a:lnTo>
                      <a:pt x="6372" y="226686"/>
                    </a:lnTo>
                    <a:lnTo>
                      <a:pt x="24355" y="269465"/>
                    </a:lnTo>
                    <a:lnTo>
                      <a:pt x="52244" y="305704"/>
                    </a:lnTo>
                    <a:lnTo>
                      <a:pt x="88335" y="333699"/>
                    </a:lnTo>
                    <a:lnTo>
                      <a:pt x="130924" y="351745"/>
                    </a:lnTo>
                    <a:lnTo>
                      <a:pt x="178308" y="358140"/>
                    </a:lnTo>
                    <a:lnTo>
                      <a:pt x="225691" y="351745"/>
                    </a:lnTo>
                    <a:lnTo>
                      <a:pt x="268280" y="333699"/>
                    </a:lnTo>
                    <a:lnTo>
                      <a:pt x="304371" y="305704"/>
                    </a:lnTo>
                    <a:lnTo>
                      <a:pt x="332260" y="269465"/>
                    </a:lnTo>
                    <a:lnTo>
                      <a:pt x="350243" y="226686"/>
                    </a:lnTo>
                    <a:lnTo>
                      <a:pt x="356616" y="179070"/>
                    </a:lnTo>
                    <a:lnTo>
                      <a:pt x="350243" y="131453"/>
                    </a:lnTo>
                    <a:lnTo>
                      <a:pt x="332260" y="88674"/>
                    </a:lnTo>
                    <a:lnTo>
                      <a:pt x="304371" y="52435"/>
                    </a:lnTo>
                    <a:lnTo>
                      <a:pt x="268280" y="24440"/>
                    </a:lnTo>
                    <a:lnTo>
                      <a:pt x="225691" y="6394"/>
                    </a:lnTo>
                    <a:lnTo>
                      <a:pt x="178308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5" name="object 16"/>
              <p:cNvSpPr/>
              <p:nvPr/>
            </p:nvSpPr>
            <p:spPr>
              <a:xfrm>
                <a:off x="10314431" y="2314956"/>
                <a:ext cx="356870" cy="358140"/>
              </a:xfrm>
              <a:custGeom>
                <a:avLst/>
                <a:gdLst/>
                <a:ahLst/>
                <a:cxnLst/>
                <a:rect l="l" t="t" r="r" b="b"/>
                <a:pathLst>
                  <a:path w="356870" h="358139">
                    <a:moveTo>
                      <a:pt x="0" y="179070"/>
                    </a:moveTo>
                    <a:lnTo>
                      <a:pt x="6372" y="131453"/>
                    </a:lnTo>
                    <a:lnTo>
                      <a:pt x="24355" y="88674"/>
                    </a:lnTo>
                    <a:lnTo>
                      <a:pt x="52244" y="52435"/>
                    </a:lnTo>
                    <a:lnTo>
                      <a:pt x="88335" y="24440"/>
                    </a:lnTo>
                    <a:lnTo>
                      <a:pt x="130924" y="6394"/>
                    </a:lnTo>
                    <a:lnTo>
                      <a:pt x="178308" y="0"/>
                    </a:lnTo>
                    <a:lnTo>
                      <a:pt x="225691" y="6394"/>
                    </a:lnTo>
                    <a:lnTo>
                      <a:pt x="268280" y="24440"/>
                    </a:lnTo>
                    <a:lnTo>
                      <a:pt x="304371" y="52435"/>
                    </a:lnTo>
                    <a:lnTo>
                      <a:pt x="332260" y="88674"/>
                    </a:lnTo>
                    <a:lnTo>
                      <a:pt x="350243" y="131453"/>
                    </a:lnTo>
                    <a:lnTo>
                      <a:pt x="356616" y="179070"/>
                    </a:lnTo>
                    <a:lnTo>
                      <a:pt x="350243" y="226686"/>
                    </a:lnTo>
                    <a:lnTo>
                      <a:pt x="332260" y="269465"/>
                    </a:lnTo>
                    <a:lnTo>
                      <a:pt x="304371" y="305704"/>
                    </a:lnTo>
                    <a:lnTo>
                      <a:pt x="268280" y="333699"/>
                    </a:lnTo>
                    <a:lnTo>
                      <a:pt x="225691" y="351745"/>
                    </a:lnTo>
                    <a:lnTo>
                      <a:pt x="178308" y="358140"/>
                    </a:lnTo>
                    <a:lnTo>
                      <a:pt x="130924" y="351745"/>
                    </a:lnTo>
                    <a:lnTo>
                      <a:pt x="88335" y="333699"/>
                    </a:lnTo>
                    <a:lnTo>
                      <a:pt x="52244" y="305704"/>
                    </a:lnTo>
                    <a:lnTo>
                      <a:pt x="24355" y="269465"/>
                    </a:lnTo>
                    <a:lnTo>
                      <a:pt x="6372" y="226686"/>
                    </a:lnTo>
                    <a:lnTo>
                      <a:pt x="0" y="179070"/>
                    </a:lnTo>
                    <a:close/>
                  </a:path>
                </a:pathLst>
              </a:custGeom>
              <a:ln w="63500">
                <a:solidFill>
                  <a:srgbClr val="951217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6" name="object 17"/>
              <p:cNvSpPr/>
              <p:nvPr/>
            </p:nvSpPr>
            <p:spPr>
              <a:xfrm>
                <a:off x="9953243" y="2755392"/>
                <a:ext cx="1079500" cy="462280"/>
              </a:xfrm>
              <a:custGeom>
                <a:avLst/>
                <a:gdLst/>
                <a:ahLst/>
                <a:cxnLst/>
                <a:rect l="l" t="t" r="r" b="b"/>
                <a:pathLst>
                  <a:path w="1079500" h="462280">
                    <a:moveTo>
                      <a:pt x="1078992" y="0"/>
                    </a:moveTo>
                    <a:lnTo>
                      <a:pt x="0" y="0"/>
                    </a:lnTo>
                    <a:lnTo>
                      <a:pt x="0" y="461772"/>
                    </a:lnTo>
                    <a:lnTo>
                      <a:pt x="1078992" y="461772"/>
                    </a:lnTo>
                    <a:lnTo>
                      <a:pt x="1078992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7" name="object 18"/>
            <p:cNvSpPr txBox="1"/>
            <p:nvPr/>
          </p:nvSpPr>
          <p:spPr>
            <a:xfrm>
              <a:off x="1134813" y="3055111"/>
              <a:ext cx="702310" cy="391160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2400" b="1" spc="-20" dirty="0">
                  <a:solidFill>
                    <a:srgbClr val="951217"/>
                  </a:solidFill>
                  <a:latin typeface="等线"/>
                  <a:cs typeface="等线"/>
                </a:rPr>
                <a:t>2021</a:t>
              </a:r>
              <a:endParaRPr sz="2400">
                <a:latin typeface="等线"/>
                <a:cs typeface="等线"/>
              </a:endParaRPr>
            </a:p>
          </p:txBody>
        </p:sp>
        <p:sp>
          <p:nvSpPr>
            <p:cNvPr id="18" name="object 19"/>
            <p:cNvSpPr txBox="1"/>
            <p:nvPr/>
          </p:nvSpPr>
          <p:spPr>
            <a:xfrm>
              <a:off x="5624162" y="3055111"/>
              <a:ext cx="702310" cy="391160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2400" b="1" spc="-20" dirty="0">
                  <a:solidFill>
                    <a:srgbClr val="951217"/>
                  </a:solidFill>
                  <a:latin typeface="等线"/>
                  <a:cs typeface="等线"/>
                </a:rPr>
                <a:t>2022</a:t>
              </a:r>
              <a:endParaRPr sz="2400" dirty="0">
                <a:latin typeface="等线"/>
                <a:cs typeface="等线"/>
              </a:endParaRPr>
            </a:p>
          </p:txBody>
        </p:sp>
        <p:sp>
          <p:nvSpPr>
            <p:cNvPr id="19" name="object 20"/>
            <p:cNvSpPr txBox="1"/>
            <p:nvPr/>
          </p:nvSpPr>
          <p:spPr>
            <a:xfrm>
              <a:off x="10061161" y="3055111"/>
              <a:ext cx="702310" cy="391160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2400" b="1" spc="-20" dirty="0">
                  <a:solidFill>
                    <a:srgbClr val="951217"/>
                  </a:solidFill>
                  <a:latin typeface="等线"/>
                  <a:cs typeface="等线"/>
                </a:rPr>
                <a:t>2023</a:t>
              </a:r>
              <a:endParaRPr sz="2400">
                <a:latin typeface="等线"/>
                <a:cs typeface="等线"/>
              </a:endParaRPr>
            </a:p>
          </p:txBody>
        </p:sp>
        <p:grpSp>
          <p:nvGrpSpPr>
            <p:cNvPr id="20" name="object 21"/>
            <p:cNvGrpSpPr/>
            <p:nvPr/>
          </p:nvGrpSpPr>
          <p:grpSpPr>
            <a:xfrm>
              <a:off x="3103974" y="5539357"/>
              <a:ext cx="421640" cy="421640"/>
              <a:chOff x="3185414" y="5256529"/>
              <a:chExt cx="421640" cy="421640"/>
            </a:xfrm>
          </p:grpSpPr>
          <p:sp>
            <p:nvSpPr>
              <p:cNvPr id="21" name="object 22"/>
              <p:cNvSpPr/>
              <p:nvPr/>
            </p:nvSpPr>
            <p:spPr>
              <a:xfrm>
                <a:off x="3217164" y="5288279"/>
                <a:ext cx="358140" cy="358140"/>
              </a:xfrm>
              <a:custGeom>
                <a:avLst/>
                <a:gdLst/>
                <a:ahLst/>
                <a:cxnLst/>
                <a:rect l="l" t="t" r="r" b="b"/>
                <a:pathLst>
                  <a:path w="358139" h="358139">
                    <a:moveTo>
                      <a:pt x="179070" y="0"/>
                    </a:moveTo>
                    <a:lnTo>
                      <a:pt x="131453" y="6394"/>
                    </a:lnTo>
                    <a:lnTo>
                      <a:pt x="88674" y="24440"/>
                    </a:lnTo>
                    <a:lnTo>
                      <a:pt x="52435" y="52435"/>
                    </a:lnTo>
                    <a:lnTo>
                      <a:pt x="24440" y="88674"/>
                    </a:lnTo>
                    <a:lnTo>
                      <a:pt x="6394" y="131453"/>
                    </a:lnTo>
                    <a:lnTo>
                      <a:pt x="0" y="179070"/>
                    </a:lnTo>
                    <a:lnTo>
                      <a:pt x="6394" y="226686"/>
                    </a:lnTo>
                    <a:lnTo>
                      <a:pt x="24440" y="269465"/>
                    </a:lnTo>
                    <a:lnTo>
                      <a:pt x="52435" y="305704"/>
                    </a:lnTo>
                    <a:lnTo>
                      <a:pt x="88674" y="333699"/>
                    </a:lnTo>
                    <a:lnTo>
                      <a:pt x="131453" y="351745"/>
                    </a:lnTo>
                    <a:lnTo>
                      <a:pt x="179070" y="358140"/>
                    </a:lnTo>
                    <a:lnTo>
                      <a:pt x="226686" y="351745"/>
                    </a:lnTo>
                    <a:lnTo>
                      <a:pt x="269465" y="333699"/>
                    </a:lnTo>
                    <a:lnTo>
                      <a:pt x="305704" y="305704"/>
                    </a:lnTo>
                    <a:lnTo>
                      <a:pt x="333699" y="269465"/>
                    </a:lnTo>
                    <a:lnTo>
                      <a:pt x="351745" y="226686"/>
                    </a:lnTo>
                    <a:lnTo>
                      <a:pt x="358139" y="179070"/>
                    </a:lnTo>
                    <a:lnTo>
                      <a:pt x="351745" y="131453"/>
                    </a:lnTo>
                    <a:lnTo>
                      <a:pt x="333699" y="88674"/>
                    </a:lnTo>
                    <a:lnTo>
                      <a:pt x="305704" y="52435"/>
                    </a:lnTo>
                    <a:lnTo>
                      <a:pt x="269465" y="24440"/>
                    </a:lnTo>
                    <a:lnTo>
                      <a:pt x="226686" y="6394"/>
                    </a:lnTo>
                    <a:lnTo>
                      <a:pt x="17907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2" name="object 23"/>
              <p:cNvSpPr/>
              <p:nvPr/>
            </p:nvSpPr>
            <p:spPr>
              <a:xfrm>
                <a:off x="3217164" y="5288279"/>
                <a:ext cx="358140" cy="358140"/>
              </a:xfrm>
              <a:custGeom>
                <a:avLst/>
                <a:gdLst/>
                <a:ahLst/>
                <a:cxnLst/>
                <a:rect l="l" t="t" r="r" b="b"/>
                <a:pathLst>
                  <a:path w="358139" h="358139">
                    <a:moveTo>
                      <a:pt x="0" y="179070"/>
                    </a:moveTo>
                    <a:lnTo>
                      <a:pt x="6394" y="131453"/>
                    </a:lnTo>
                    <a:lnTo>
                      <a:pt x="24440" y="88674"/>
                    </a:lnTo>
                    <a:lnTo>
                      <a:pt x="52435" y="52435"/>
                    </a:lnTo>
                    <a:lnTo>
                      <a:pt x="88674" y="24440"/>
                    </a:lnTo>
                    <a:lnTo>
                      <a:pt x="131453" y="6394"/>
                    </a:lnTo>
                    <a:lnTo>
                      <a:pt x="179070" y="0"/>
                    </a:lnTo>
                    <a:lnTo>
                      <a:pt x="226686" y="6394"/>
                    </a:lnTo>
                    <a:lnTo>
                      <a:pt x="269465" y="24440"/>
                    </a:lnTo>
                    <a:lnTo>
                      <a:pt x="305704" y="52435"/>
                    </a:lnTo>
                    <a:lnTo>
                      <a:pt x="333699" y="88674"/>
                    </a:lnTo>
                    <a:lnTo>
                      <a:pt x="351745" y="131453"/>
                    </a:lnTo>
                    <a:lnTo>
                      <a:pt x="358139" y="179070"/>
                    </a:lnTo>
                    <a:lnTo>
                      <a:pt x="351745" y="226686"/>
                    </a:lnTo>
                    <a:lnTo>
                      <a:pt x="333699" y="269465"/>
                    </a:lnTo>
                    <a:lnTo>
                      <a:pt x="305704" y="305704"/>
                    </a:lnTo>
                    <a:lnTo>
                      <a:pt x="269465" y="333699"/>
                    </a:lnTo>
                    <a:lnTo>
                      <a:pt x="226686" y="351745"/>
                    </a:lnTo>
                    <a:lnTo>
                      <a:pt x="179070" y="358140"/>
                    </a:lnTo>
                    <a:lnTo>
                      <a:pt x="131453" y="351745"/>
                    </a:lnTo>
                    <a:lnTo>
                      <a:pt x="88674" y="333699"/>
                    </a:lnTo>
                    <a:lnTo>
                      <a:pt x="52435" y="305704"/>
                    </a:lnTo>
                    <a:lnTo>
                      <a:pt x="24440" y="269465"/>
                    </a:lnTo>
                    <a:lnTo>
                      <a:pt x="6394" y="226686"/>
                    </a:lnTo>
                    <a:lnTo>
                      <a:pt x="0" y="179070"/>
                    </a:lnTo>
                    <a:close/>
                  </a:path>
                </a:pathLst>
              </a:custGeom>
              <a:ln w="63500">
                <a:solidFill>
                  <a:srgbClr val="951217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23" name="object 24"/>
            <p:cNvSpPr txBox="1"/>
            <p:nvPr/>
          </p:nvSpPr>
          <p:spPr>
            <a:xfrm>
              <a:off x="241718" y="4692250"/>
              <a:ext cx="3225800" cy="853687"/>
            </a:xfrm>
            <a:prstGeom prst="rect">
              <a:avLst/>
            </a:prstGeom>
          </p:spPr>
          <p:txBody>
            <a:bodyPr vert="horz" wrap="square" lIns="0" tIns="59055" rIns="0" bIns="0" rtlCol="0">
              <a:spAutoFit/>
            </a:bodyPr>
            <a:lstStyle/>
            <a:p>
              <a:pPr marL="2070100">
                <a:lnSpc>
                  <a:spcPct val="100000"/>
                </a:lnSpc>
                <a:spcBef>
                  <a:spcPts val="465"/>
                </a:spcBef>
              </a:pPr>
              <a:r>
                <a:rPr sz="2400" b="1" spc="-20" dirty="0">
                  <a:solidFill>
                    <a:srgbClr val="951217"/>
                  </a:solidFill>
                  <a:latin typeface="等线"/>
                  <a:cs typeface="等线"/>
                </a:rPr>
                <a:t>2024</a:t>
              </a:r>
              <a:endParaRPr sz="2400" dirty="0">
                <a:latin typeface="等线"/>
                <a:cs typeface="等线"/>
              </a:endParaRPr>
            </a:p>
            <a:p>
              <a:pPr marL="12700">
                <a:lnSpc>
                  <a:spcPct val="100000"/>
                </a:lnSpc>
                <a:spcBef>
                  <a:spcPts val="280"/>
                </a:spcBef>
              </a:pPr>
              <a:r>
                <a:rPr sz="1800" u="sng" spc="-5" dirty="0">
                  <a:latin typeface="微软雅黑"/>
                  <a:cs typeface="微软雅黑"/>
                </a:rPr>
                <a:t>成为广泛应用于多种场景的技术</a:t>
              </a:r>
              <a:endParaRPr sz="1800" u="sng" dirty="0">
                <a:latin typeface="微软雅黑"/>
                <a:cs typeface="微软雅黑"/>
              </a:endParaRPr>
            </a:p>
          </p:txBody>
        </p:sp>
        <p:sp>
          <p:nvSpPr>
            <p:cNvPr id="24" name="object 25"/>
            <p:cNvSpPr txBox="1"/>
            <p:nvPr/>
          </p:nvSpPr>
          <p:spPr>
            <a:xfrm>
              <a:off x="2100991" y="2924631"/>
              <a:ext cx="3186430" cy="787509"/>
            </a:xfrm>
            <a:prstGeom prst="rect">
              <a:avLst/>
            </a:prstGeom>
          </p:spPr>
          <p:txBody>
            <a:bodyPr vert="horz" wrap="square" lIns="0" tIns="90805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715"/>
                </a:spcBef>
              </a:pPr>
              <a:r>
                <a:rPr sz="1400" spc="-20" dirty="0">
                  <a:latin typeface="微软雅黑"/>
                  <a:cs typeface="微软雅黑"/>
                </a:rPr>
                <a:t>人工创建的指令/提示模板 + 经典数据集</a:t>
              </a:r>
              <a:endParaRPr sz="1400" dirty="0">
                <a:latin typeface="微软雅黑"/>
                <a:cs typeface="微软雅黑"/>
              </a:endParaRPr>
            </a:p>
            <a:p>
              <a:pPr marR="17145" algn="ctr">
                <a:lnSpc>
                  <a:spcPct val="100000"/>
                </a:lnSpc>
                <a:spcBef>
                  <a:spcPts val="780"/>
                </a:spcBef>
              </a:pPr>
              <a:r>
                <a:rPr sz="1800" u="sng" dirty="0">
                  <a:latin typeface="微软雅黑"/>
                  <a:cs typeface="微软雅黑"/>
                </a:rPr>
                <a:t>经典</a:t>
              </a:r>
              <a:r>
                <a:rPr sz="1800" u="sng" spc="-10" dirty="0">
                  <a:latin typeface="微软雅黑"/>
                  <a:cs typeface="微软雅黑"/>
                </a:rPr>
                <a:t>NLP任务上的任务泛化</a:t>
              </a:r>
              <a:endParaRPr sz="1800" u="sng" dirty="0">
                <a:latin typeface="微软雅黑"/>
                <a:cs typeface="微软雅黑"/>
              </a:endParaRPr>
            </a:p>
          </p:txBody>
        </p:sp>
        <p:sp>
          <p:nvSpPr>
            <p:cNvPr id="25" name="object 26"/>
            <p:cNvSpPr txBox="1"/>
            <p:nvPr/>
          </p:nvSpPr>
          <p:spPr>
            <a:xfrm>
              <a:off x="2020917" y="1816353"/>
              <a:ext cx="2724785" cy="200738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sz="1050" dirty="0">
                  <a:latin typeface="Arial" panose="020B0604020202090204"/>
                  <a:cs typeface="Arial" panose="020B0604020202090204"/>
                </a:rPr>
                <a:t>Natural</a:t>
              </a:r>
              <a:r>
                <a:rPr sz="1050" spc="-4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Instructions</a:t>
              </a:r>
              <a:r>
                <a:rPr sz="1050" spc="-3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(Mishra</a:t>
              </a:r>
              <a:r>
                <a:rPr sz="1050" spc="-3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-3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al..</a:t>
              </a:r>
              <a:r>
                <a:rPr sz="1050" spc="-4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latin typeface="Arial" panose="020B0604020202090204"/>
                  <a:cs typeface="Arial" panose="020B0604020202090204"/>
                </a:rPr>
                <a:t>2021)</a:t>
              </a:r>
              <a:endParaRPr sz="1050" dirty="0">
                <a:latin typeface="Arial" panose="020B0604020202090204"/>
                <a:cs typeface="Arial" panose="020B0604020202090204"/>
              </a:endParaRPr>
            </a:p>
          </p:txBody>
        </p:sp>
        <p:sp>
          <p:nvSpPr>
            <p:cNvPr id="26" name="object 27"/>
            <p:cNvSpPr txBox="1"/>
            <p:nvPr/>
          </p:nvSpPr>
          <p:spPr>
            <a:xfrm>
              <a:off x="2020917" y="2094356"/>
              <a:ext cx="1419860" cy="186690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sz="1050" dirty="0">
                  <a:latin typeface="Arial" panose="020B0604020202090204"/>
                  <a:cs typeface="Arial" panose="020B0604020202090204"/>
                </a:rPr>
                <a:t>FLAN</a:t>
              </a:r>
              <a:r>
                <a:rPr sz="1050" spc="-3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(Wei</a:t>
              </a:r>
              <a:r>
                <a:rPr sz="1050" spc="-3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-1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1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20" dirty="0">
                  <a:latin typeface="Arial" panose="020B0604020202090204"/>
                  <a:cs typeface="Arial" panose="020B0604020202090204"/>
                </a:rPr>
                <a:t>2021)</a:t>
              </a:r>
              <a:endParaRPr sz="1050" dirty="0">
                <a:latin typeface="Arial" panose="020B0604020202090204"/>
                <a:cs typeface="Arial" panose="020B0604020202090204"/>
              </a:endParaRPr>
            </a:p>
          </p:txBody>
        </p:sp>
        <p:sp>
          <p:nvSpPr>
            <p:cNvPr id="27" name="object 28"/>
            <p:cNvSpPr txBox="1"/>
            <p:nvPr/>
          </p:nvSpPr>
          <p:spPr>
            <a:xfrm>
              <a:off x="2003518" y="2392425"/>
              <a:ext cx="1175385" cy="186690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sz="1050" dirty="0">
                  <a:latin typeface="Arial" panose="020B0604020202090204"/>
                  <a:cs typeface="Arial" panose="020B0604020202090204"/>
                </a:rPr>
                <a:t>T0</a:t>
              </a:r>
              <a:r>
                <a:rPr sz="1050" spc="-3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(Sanh</a:t>
              </a:r>
              <a:r>
                <a:rPr sz="1050" spc="-2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et.,</a:t>
              </a:r>
              <a:r>
                <a:rPr sz="1050" spc="-2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latin typeface="Arial" panose="020B0604020202090204"/>
                  <a:cs typeface="Arial" panose="020B0604020202090204"/>
                </a:rPr>
                <a:t>2021)</a:t>
              </a:r>
              <a:endParaRPr sz="1050">
                <a:latin typeface="Arial" panose="020B0604020202090204"/>
                <a:cs typeface="Arial" panose="020B0604020202090204"/>
              </a:endParaRPr>
            </a:p>
          </p:txBody>
        </p:sp>
        <p:sp>
          <p:nvSpPr>
            <p:cNvPr id="28" name="object 29"/>
            <p:cNvSpPr txBox="1"/>
            <p:nvPr/>
          </p:nvSpPr>
          <p:spPr>
            <a:xfrm>
              <a:off x="8933441" y="1115718"/>
              <a:ext cx="3057980" cy="333092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 marR="17145" algn="ctr">
                <a:spcBef>
                  <a:spcPts val="780"/>
                </a:spcBef>
              </a:pPr>
              <a:r>
                <a:rPr u="sng" dirty="0">
                  <a:latin typeface="微软雅黑"/>
                </a:rPr>
                <a:t>数据量、任务量上进行规模化</a:t>
              </a:r>
            </a:p>
          </p:txBody>
        </p:sp>
        <p:sp>
          <p:nvSpPr>
            <p:cNvPr id="29" name="object 30"/>
            <p:cNvSpPr txBox="1"/>
            <p:nvPr/>
          </p:nvSpPr>
          <p:spPr>
            <a:xfrm>
              <a:off x="6380446" y="1357375"/>
              <a:ext cx="2724785" cy="988060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sz="1050" spc="-10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InstructGPT</a:t>
              </a:r>
              <a:r>
                <a:rPr sz="1050" spc="-30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(Ouyang et</a:t>
              </a:r>
              <a:r>
                <a:rPr sz="1050" spc="-15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10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 2021)</a:t>
              </a:r>
              <a:endParaRPr sz="1050">
                <a:latin typeface="Arial" panose="020B0604020202090204"/>
                <a:cs typeface="Arial" panose="020B0604020202090204"/>
              </a:endParaRPr>
            </a:p>
            <a:p>
              <a:pPr marL="34925" marR="5080" indent="-12065">
                <a:lnSpc>
                  <a:spcPct val="164000"/>
                </a:lnSpc>
                <a:spcBef>
                  <a:spcPts val="95"/>
                </a:spcBef>
              </a:pPr>
              <a:r>
                <a:rPr sz="1050" spc="-10" dirty="0">
                  <a:latin typeface="Arial" panose="020B0604020202090204"/>
                  <a:cs typeface="Arial" panose="020B0604020202090204"/>
                </a:rPr>
                <a:t>Super-NaturalInstructions</a:t>
              </a:r>
              <a:r>
                <a:rPr sz="1050" spc="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(Wang</a:t>
              </a:r>
              <a:r>
                <a:rPr sz="1050" spc="-2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1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2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latin typeface="Arial" panose="020B0604020202090204"/>
                  <a:cs typeface="Arial" panose="020B0604020202090204"/>
                </a:rPr>
                <a:t>2022)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FLAN-</a:t>
              </a:r>
              <a:r>
                <a:rPr sz="1050" spc="-10" dirty="0">
                  <a:latin typeface="Arial" panose="020B0604020202090204"/>
                  <a:cs typeface="Arial" panose="020B0604020202090204"/>
                </a:rPr>
                <a:t>Collection-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v1</a:t>
              </a:r>
              <a:r>
                <a:rPr sz="1050" spc="-4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(Chung</a:t>
              </a:r>
              <a:r>
                <a:rPr sz="1050" spc="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1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latin typeface="Arial" panose="020B0604020202090204"/>
                  <a:cs typeface="Arial" panose="020B0604020202090204"/>
                </a:rPr>
                <a:t>2022)</a:t>
              </a:r>
              <a:r>
                <a:rPr sz="1050" spc="50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mT0</a:t>
              </a:r>
              <a:r>
                <a:rPr sz="1050" spc="-4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(Muennighoff</a:t>
              </a:r>
              <a:r>
                <a:rPr sz="1050" spc="-4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-2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2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latin typeface="Arial" panose="020B0604020202090204"/>
                  <a:cs typeface="Arial" panose="020B0604020202090204"/>
                </a:rPr>
                <a:t>2022)</a:t>
              </a:r>
              <a:endParaRPr sz="1050">
                <a:latin typeface="Arial" panose="020B0604020202090204"/>
                <a:cs typeface="Arial" panose="020B0604020202090204"/>
              </a:endParaRPr>
            </a:p>
          </p:txBody>
        </p:sp>
        <p:sp>
          <p:nvSpPr>
            <p:cNvPr id="30" name="object 31"/>
            <p:cNvSpPr txBox="1"/>
            <p:nvPr/>
          </p:nvSpPr>
          <p:spPr>
            <a:xfrm>
              <a:off x="6595585" y="858137"/>
              <a:ext cx="1838325" cy="239395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sz="1400" spc="-10" dirty="0">
                  <a:solidFill>
                    <a:srgbClr val="FFFFFF"/>
                  </a:solidFill>
                  <a:latin typeface="Arial" panose="020B0604020202090204"/>
                  <a:cs typeface="Arial" panose="020B0604020202090204"/>
                </a:rPr>
                <a:t>ChatGPT</a:t>
              </a:r>
              <a:r>
                <a:rPr sz="1400" spc="-10" dirty="0">
                  <a:solidFill>
                    <a:srgbClr val="FFFFFF"/>
                  </a:solidFill>
                  <a:latin typeface="微软雅黑"/>
                  <a:cs typeface="微软雅黑"/>
                </a:rPr>
                <a:t>技术原型出现</a:t>
              </a:r>
              <a:endParaRPr sz="1400" dirty="0">
                <a:latin typeface="微软雅黑"/>
                <a:cs typeface="微软雅黑"/>
              </a:endParaRPr>
            </a:p>
          </p:txBody>
        </p:sp>
        <p:sp>
          <p:nvSpPr>
            <p:cNvPr id="31" name="object 32"/>
            <p:cNvSpPr txBox="1"/>
            <p:nvPr/>
          </p:nvSpPr>
          <p:spPr>
            <a:xfrm>
              <a:off x="6402671" y="2445130"/>
              <a:ext cx="1610995" cy="186690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sz="1050" spc="-10" dirty="0">
                  <a:latin typeface="Arial" panose="020B0604020202090204"/>
                  <a:cs typeface="Arial" panose="020B0604020202090204"/>
                </a:rPr>
                <a:t>OPT-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IML</a:t>
              </a:r>
              <a:r>
                <a:rPr sz="1050" spc="-4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(Iyer</a:t>
              </a:r>
              <a:r>
                <a:rPr sz="1050" spc="-1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-2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20" dirty="0">
                  <a:latin typeface="Arial" panose="020B0604020202090204"/>
                  <a:cs typeface="Arial" panose="020B0604020202090204"/>
                </a:rPr>
                <a:t> 2022)</a:t>
              </a:r>
              <a:endParaRPr sz="1050">
                <a:latin typeface="Arial" panose="020B0604020202090204"/>
                <a:cs typeface="Arial" panose="020B0604020202090204"/>
              </a:endParaRPr>
            </a:p>
          </p:txBody>
        </p:sp>
        <p:grpSp>
          <p:nvGrpSpPr>
            <p:cNvPr id="32" name="object 33"/>
            <p:cNvGrpSpPr/>
            <p:nvPr/>
          </p:nvGrpSpPr>
          <p:grpSpPr>
            <a:xfrm>
              <a:off x="8041479" y="2648329"/>
              <a:ext cx="1528445" cy="1001394"/>
              <a:chOff x="8122919" y="2365501"/>
              <a:chExt cx="1528445" cy="1001394"/>
            </a:xfrm>
          </p:grpSpPr>
          <p:pic>
            <p:nvPicPr>
              <p:cNvPr id="33" name="object 34"/>
              <p:cNvPicPr/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441433" y="2365501"/>
                <a:ext cx="209804" cy="225044"/>
              </a:xfrm>
              <a:prstGeom prst="rect">
                <a:avLst/>
              </a:prstGeom>
            </p:spPr>
          </p:pic>
          <p:sp>
            <p:nvSpPr>
              <p:cNvPr id="34" name="object 35"/>
              <p:cNvSpPr/>
              <p:nvPr/>
            </p:nvSpPr>
            <p:spPr>
              <a:xfrm>
                <a:off x="8122919" y="2672079"/>
                <a:ext cx="1527175" cy="694690"/>
              </a:xfrm>
              <a:custGeom>
                <a:avLst/>
                <a:gdLst/>
                <a:ahLst/>
                <a:cxnLst/>
                <a:rect l="l" t="t" r="r" b="b"/>
                <a:pathLst>
                  <a:path w="1527175" h="694689">
                    <a:moveTo>
                      <a:pt x="1476248" y="389636"/>
                    </a:moveTo>
                    <a:lnTo>
                      <a:pt x="50800" y="389636"/>
                    </a:lnTo>
                    <a:lnTo>
                      <a:pt x="31021" y="393626"/>
                    </a:lnTo>
                    <a:lnTo>
                      <a:pt x="14874" y="404510"/>
                    </a:lnTo>
                    <a:lnTo>
                      <a:pt x="3990" y="420657"/>
                    </a:lnTo>
                    <a:lnTo>
                      <a:pt x="0" y="440436"/>
                    </a:lnTo>
                    <a:lnTo>
                      <a:pt x="0" y="643636"/>
                    </a:lnTo>
                    <a:lnTo>
                      <a:pt x="3990" y="663414"/>
                    </a:lnTo>
                    <a:lnTo>
                      <a:pt x="14874" y="679561"/>
                    </a:lnTo>
                    <a:lnTo>
                      <a:pt x="31021" y="690445"/>
                    </a:lnTo>
                    <a:lnTo>
                      <a:pt x="50800" y="694436"/>
                    </a:lnTo>
                    <a:lnTo>
                      <a:pt x="1476248" y="694436"/>
                    </a:lnTo>
                    <a:lnTo>
                      <a:pt x="1496026" y="690445"/>
                    </a:lnTo>
                    <a:lnTo>
                      <a:pt x="1512173" y="679561"/>
                    </a:lnTo>
                    <a:lnTo>
                      <a:pt x="1523057" y="663414"/>
                    </a:lnTo>
                    <a:lnTo>
                      <a:pt x="1527048" y="643636"/>
                    </a:lnTo>
                    <a:lnTo>
                      <a:pt x="1527048" y="440436"/>
                    </a:lnTo>
                    <a:lnTo>
                      <a:pt x="1523057" y="420657"/>
                    </a:lnTo>
                    <a:lnTo>
                      <a:pt x="1512173" y="404510"/>
                    </a:lnTo>
                    <a:lnTo>
                      <a:pt x="1496026" y="393626"/>
                    </a:lnTo>
                    <a:lnTo>
                      <a:pt x="1476248" y="389636"/>
                    </a:lnTo>
                    <a:close/>
                  </a:path>
                  <a:path w="1527175" h="694689">
                    <a:moveTo>
                      <a:pt x="1417065" y="0"/>
                    </a:moveTo>
                    <a:lnTo>
                      <a:pt x="890777" y="389636"/>
                    </a:lnTo>
                    <a:lnTo>
                      <a:pt x="1272539" y="389636"/>
                    </a:lnTo>
                    <a:lnTo>
                      <a:pt x="1417065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35" name="object 36"/>
            <p:cNvSpPr txBox="1"/>
            <p:nvPr/>
          </p:nvSpPr>
          <p:spPr>
            <a:xfrm>
              <a:off x="8245188" y="3371214"/>
              <a:ext cx="1121410" cy="239395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sz="1400" dirty="0">
                  <a:solidFill>
                    <a:srgbClr val="FFFFFF"/>
                  </a:solidFill>
                  <a:latin typeface="微软雅黑"/>
                  <a:cs typeface="微软雅黑"/>
                </a:rPr>
                <a:t>ChatGPT</a:t>
              </a:r>
              <a:r>
                <a:rPr sz="1400" spc="-25" dirty="0">
                  <a:solidFill>
                    <a:srgbClr val="FFFFFF"/>
                  </a:solidFill>
                  <a:latin typeface="微软雅黑"/>
                  <a:cs typeface="微软雅黑"/>
                </a:rPr>
                <a:t>问世</a:t>
              </a:r>
              <a:endParaRPr sz="1400">
                <a:latin typeface="微软雅黑"/>
                <a:cs typeface="微软雅黑"/>
              </a:endParaRPr>
            </a:p>
          </p:txBody>
        </p:sp>
        <p:sp>
          <p:nvSpPr>
            <p:cNvPr id="36" name="object 37"/>
            <p:cNvSpPr txBox="1"/>
            <p:nvPr/>
          </p:nvSpPr>
          <p:spPr>
            <a:xfrm>
              <a:off x="9230327" y="2051430"/>
              <a:ext cx="1908175" cy="186690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sz="1050" dirty="0">
                  <a:latin typeface="Arial" panose="020B0604020202090204"/>
                  <a:cs typeface="Arial" panose="020B0604020202090204"/>
                </a:rPr>
                <a:t>Self-</a:t>
              </a:r>
              <a:r>
                <a:rPr sz="1050" spc="-10" dirty="0">
                  <a:latin typeface="Arial" panose="020B0604020202090204"/>
                  <a:cs typeface="Arial" panose="020B0604020202090204"/>
                </a:rPr>
                <a:t>Instruct</a:t>
              </a:r>
              <a:r>
                <a:rPr sz="1050" spc="-30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(Wang</a:t>
              </a:r>
              <a:r>
                <a:rPr sz="1050" spc="-3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latin typeface="Arial" panose="020B0604020202090204"/>
                  <a:cs typeface="Arial" panose="020B0604020202090204"/>
                </a:rPr>
                <a:t>et al.,</a:t>
              </a:r>
              <a:r>
                <a:rPr sz="1050" spc="-15" dirty="0"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latin typeface="Arial" panose="020B0604020202090204"/>
                  <a:cs typeface="Arial" panose="020B0604020202090204"/>
                </a:rPr>
                <a:t>2022)</a:t>
              </a:r>
              <a:endParaRPr sz="1050">
                <a:latin typeface="Arial" panose="020B0604020202090204"/>
                <a:cs typeface="Arial" panose="020B0604020202090204"/>
              </a:endParaRPr>
            </a:p>
          </p:txBody>
        </p:sp>
        <p:grpSp>
          <p:nvGrpSpPr>
            <p:cNvPr id="37" name="object 38"/>
            <p:cNvGrpSpPr/>
            <p:nvPr/>
          </p:nvGrpSpPr>
          <p:grpSpPr>
            <a:xfrm>
              <a:off x="9391743" y="3824604"/>
              <a:ext cx="1464945" cy="1297305"/>
              <a:chOff x="9473183" y="3541776"/>
              <a:chExt cx="1464945" cy="1297305"/>
            </a:xfrm>
          </p:grpSpPr>
          <p:pic>
            <p:nvPicPr>
              <p:cNvPr id="38" name="object 39"/>
              <p:cNvPicPr/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9473183" y="3541776"/>
                <a:ext cx="1464564" cy="490728"/>
              </a:xfrm>
              <a:prstGeom prst="rect">
                <a:avLst/>
              </a:prstGeom>
            </p:spPr>
          </p:pic>
          <p:pic>
            <p:nvPicPr>
              <p:cNvPr id="39" name="object 40"/>
              <p:cNvPicPr/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0145267" y="4171188"/>
                <a:ext cx="652272" cy="667512"/>
              </a:xfrm>
              <a:prstGeom prst="rect">
                <a:avLst/>
              </a:prstGeom>
            </p:spPr>
          </p:pic>
        </p:grpSp>
        <p:sp>
          <p:nvSpPr>
            <p:cNvPr id="40" name="object 41"/>
            <p:cNvSpPr txBox="1"/>
            <p:nvPr/>
          </p:nvSpPr>
          <p:spPr>
            <a:xfrm>
              <a:off x="4597857" y="5962242"/>
              <a:ext cx="7101840" cy="262503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  <a:tabLst>
                  <a:tab pos="2625090" algn="l"/>
                  <a:tab pos="3979545" algn="l"/>
                </a:tabLst>
              </a:pPr>
              <a:r>
                <a:rPr sz="1400" spc="-10" dirty="0">
                  <a:latin typeface="微软雅黑"/>
                  <a:cs typeface="微软雅黑"/>
                </a:rPr>
                <a:t>扩展到多模态场景</a:t>
              </a:r>
              <a:r>
                <a:rPr sz="1400" spc="-50" dirty="0">
                  <a:latin typeface="微软雅黑"/>
                  <a:cs typeface="微软雅黑"/>
                </a:rPr>
                <a:t>上</a:t>
              </a:r>
              <a:r>
                <a:rPr sz="1400" dirty="0">
                  <a:latin typeface="微软雅黑"/>
                  <a:cs typeface="微软雅黑"/>
                </a:rPr>
                <a:t>	</a:t>
              </a:r>
              <a:r>
                <a:rPr sz="1400" spc="-10" dirty="0">
                  <a:latin typeface="微软雅黑"/>
                  <a:cs typeface="微软雅黑"/>
                </a:rPr>
                <a:t>数据选</a:t>
              </a:r>
              <a:r>
                <a:rPr sz="1400" spc="-50" dirty="0">
                  <a:latin typeface="微软雅黑"/>
                  <a:cs typeface="微软雅黑"/>
                </a:rPr>
                <a:t>择</a:t>
              </a:r>
              <a:r>
                <a:rPr sz="1400" dirty="0">
                  <a:latin typeface="微软雅黑"/>
                  <a:cs typeface="微软雅黑"/>
                </a:rPr>
                <a:t>	</a:t>
              </a:r>
              <a:r>
                <a:rPr sz="1400" dirty="0" err="1">
                  <a:latin typeface="微软雅黑"/>
                  <a:cs typeface="微软雅黑"/>
                </a:rPr>
                <a:t>提示模型来合成数据（提示，回复等</a:t>
              </a:r>
              <a:r>
                <a:rPr sz="1400" spc="-50" dirty="0">
                  <a:latin typeface="微软雅黑"/>
                  <a:cs typeface="微软雅黑"/>
                </a:rPr>
                <a:t>）</a:t>
              </a:r>
              <a:endParaRPr sz="1400" dirty="0">
                <a:latin typeface="微软雅黑"/>
                <a:cs typeface="微软雅黑"/>
              </a:endParaRPr>
            </a:p>
          </p:txBody>
        </p:sp>
        <p:sp>
          <p:nvSpPr>
            <p:cNvPr id="41" name="object 42"/>
            <p:cNvSpPr txBox="1"/>
            <p:nvPr/>
          </p:nvSpPr>
          <p:spPr>
            <a:xfrm>
              <a:off x="4035264" y="4861330"/>
              <a:ext cx="2491105" cy="746760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 marR="5080">
                <a:lnSpc>
                  <a:spcPct val="150000"/>
                </a:lnSpc>
                <a:spcBef>
                  <a:spcPts val="105"/>
                </a:spcBef>
              </a:pP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Visual</a:t>
              </a:r>
              <a:r>
                <a:rPr sz="1050" spc="-3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Instruction</a:t>
              </a:r>
              <a:r>
                <a:rPr sz="1050" spc="-2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Tuning</a:t>
              </a:r>
              <a:r>
                <a:rPr sz="1050" spc="-4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(Liu</a:t>
              </a:r>
              <a:r>
                <a:rPr sz="1050" spc="-2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-2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2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2023) LLaMA-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Adapter</a:t>
              </a:r>
              <a:r>
                <a:rPr sz="1050" spc="-2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(Zhang</a:t>
              </a:r>
              <a:r>
                <a:rPr sz="1050" spc="-1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-1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1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2023)</a:t>
              </a:r>
              <a:r>
                <a:rPr sz="1050" spc="50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M3IT</a:t>
              </a:r>
              <a:r>
                <a:rPr sz="1050" spc="-3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(Li</a:t>
              </a:r>
              <a:r>
                <a:rPr sz="1050" spc="-1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-2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3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2023)</a:t>
              </a:r>
              <a:endParaRPr sz="1050">
                <a:latin typeface="Arial" panose="020B0604020202090204"/>
                <a:cs typeface="Arial" panose="020B0604020202090204"/>
              </a:endParaRPr>
            </a:p>
          </p:txBody>
        </p:sp>
        <p:pic>
          <p:nvPicPr>
            <p:cNvPr id="42" name="object 4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126055" y="4056251"/>
              <a:ext cx="681227" cy="661415"/>
            </a:xfrm>
            <a:prstGeom prst="rect">
              <a:avLst/>
            </a:prstGeom>
          </p:spPr>
        </p:pic>
        <p:sp>
          <p:nvSpPr>
            <p:cNvPr id="43" name="object 44"/>
            <p:cNvSpPr txBox="1"/>
            <p:nvPr/>
          </p:nvSpPr>
          <p:spPr>
            <a:xfrm>
              <a:off x="6904067" y="4695214"/>
              <a:ext cx="1822450" cy="98742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marR="5080">
                <a:lnSpc>
                  <a:spcPct val="150000"/>
                </a:lnSpc>
                <a:spcBef>
                  <a:spcPts val="100"/>
                </a:spcBef>
              </a:pPr>
              <a:r>
                <a:rPr sz="1050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LIMA</a:t>
              </a:r>
              <a:r>
                <a:rPr sz="1050" spc="-25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(Zhou</a:t>
              </a:r>
              <a:r>
                <a:rPr sz="1050" spc="-25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-20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15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solidFill>
                    <a:srgbClr val="951217"/>
                  </a:solidFill>
                  <a:latin typeface="Arial" panose="020B0604020202090204"/>
                  <a:cs typeface="Arial" panose="020B0604020202090204"/>
                </a:rPr>
                <a:t>2023)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DEITA</a:t>
              </a:r>
              <a:r>
                <a:rPr sz="1050" spc="-4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(Liu</a:t>
              </a:r>
              <a:r>
                <a:rPr sz="1050" spc="-1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-1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1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2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2023)</a:t>
              </a:r>
              <a:r>
                <a:rPr sz="1050" spc="50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InsTag</a:t>
              </a:r>
              <a:r>
                <a:rPr sz="1050" spc="-3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(Lu</a:t>
              </a:r>
              <a:r>
                <a:rPr sz="1050" spc="-1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-2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3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2023)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AlpaGasus</a:t>
              </a:r>
              <a:r>
                <a:rPr sz="1050" spc="-4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(Chen</a:t>
              </a:r>
              <a:r>
                <a:rPr sz="1050" spc="-2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et</a:t>
              </a:r>
              <a:r>
                <a:rPr sz="1050" spc="-3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al.,</a:t>
              </a:r>
              <a:r>
                <a:rPr sz="1050" spc="-35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 </a:t>
              </a:r>
              <a:r>
                <a:rPr sz="1050" spc="-10" dirty="0">
                  <a:solidFill>
                    <a:srgbClr val="1F2228"/>
                  </a:solidFill>
                  <a:latin typeface="Arial" panose="020B0604020202090204"/>
                  <a:cs typeface="Arial" panose="020B0604020202090204"/>
                </a:rPr>
                <a:t>2023)</a:t>
              </a:r>
              <a:endParaRPr sz="1050" dirty="0">
                <a:latin typeface="Arial" panose="020B0604020202090204"/>
                <a:cs typeface="Arial" panose="020B0604020202090204"/>
              </a:endParaRPr>
            </a:p>
          </p:txBody>
        </p:sp>
        <p:sp>
          <p:nvSpPr>
            <p:cNvPr id="44" name="object 45"/>
            <p:cNvSpPr/>
            <p:nvPr/>
          </p:nvSpPr>
          <p:spPr>
            <a:xfrm>
              <a:off x="5479636" y="4034916"/>
              <a:ext cx="1656080" cy="714375"/>
            </a:xfrm>
            <a:custGeom>
              <a:avLst/>
              <a:gdLst/>
              <a:ahLst/>
              <a:cxnLst/>
              <a:rect l="l" t="t" r="r" b="b"/>
              <a:pathLst>
                <a:path w="1656079" h="714375">
                  <a:moveTo>
                    <a:pt x="1272540" y="307848"/>
                  </a:moveTo>
                  <a:lnTo>
                    <a:pt x="890777" y="307848"/>
                  </a:lnTo>
                  <a:lnTo>
                    <a:pt x="1655952" y="714120"/>
                  </a:lnTo>
                  <a:lnTo>
                    <a:pt x="1272540" y="307848"/>
                  </a:lnTo>
                  <a:close/>
                </a:path>
                <a:path w="1656079" h="714375">
                  <a:moveTo>
                    <a:pt x="1475740" y="0"/>
                  </a:moveTo>
                  <a:lnTo>
                    <a:pt x="51308" y="0"/>
                  </a:lnTo>
                  <a:lnTo>
                    <a:pt x="31343" y="4034"/>
                  </a:lnTo>
                  <a:lnTo>
                    <a:pt x="15033" y="15033"/>
                  </a:lnTo>
                  <a:lnTo>
                    <a:pt x="4034" y="31343"/>
                  </a:lnTo>
                  <a:lnTo>
                    <a:pt x="0" y="51307"/>
                  </a:lnTo>
                  <a:lnTo>
                    <a:pt x="0" y="256539"/>
                  </a:lnTo>
                  <a:lnTo>
                    <a:pt x="4034" y="276504"/>
                  </a:lnTo>
                  <a:lnTo>
                    <a:pt x="15033" y="292814"/>
                  </a:lnTo>
                  <a:lnTo>
                    <a:pt x="31343" y="303813"/>
                  </a:lnTo>
                  <a:lnTo>
                    <a:pt x="51308" y="307848"/>
                  </a:lnTo>
                  <a:lnTo>
                    <a:pt x="1475740" y="307848"/>
                  </a:lnTo>
                  <a:lnTo>
                    <a:pt x="1495704" y="303813"/>
                  </a:lnTo>
                  <a:lnTo>
                    <a:pt x="1512014" y="292814"/>
                  </a:lnTo>
                  <a:lnTo>
                    <a:pt x="1523013" y="276504"/>
                  </a:lnTo>
                  <a:lnTo>
                    <a:pt x="1527048" y="256539"/>
                  </a:lnTo>
                  <a:lnTo>
                    <a:pt x="1527048" y="51307"/>
                  </a:lnTo>
                  <a:lnTo>
                    <a:pt x="1523013" y="31343"/>
                  </a:lnTo>
                  <a:lnTo>
                    <a:pt x="1512014" y="15033"/>
                  </a:lnTo>
                  <a:lnTo>
                    <a:pt x="1495704" y="4034"/>
                  </a:lnTo>
                  <a:lnTo>
                    <a:pt x="147574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6"/>
            <p:cNvSpPr txBox="1"/>
            <p:nvPr/>
          </p:nvSpPr>
          <p:spPr>
            <a:xfrm>
              <a:off x="5680042" y="4053085"/>
              <a:ext cx="1127125" cy="251460"/>
            </a:xfrm>
            <a:prstGeom prst="rect">
              <a:avLst/>
            </a:prstGeom>
          </p:spPr>
          <p:txBody>
            <a:bodyPr vert="horz" wrap="square" lIns="0" tIns="1651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30"/>
                </a:spcBef>
              </a:pPr>
              <a:r>
                <a:rPr sz="1450" i="1" spc="-20" dirty="0">
                  <a:solidFill>
                    <a:srgbClr val="FFFFFF"/>
                  </a:solidFill>
                  <a:latin typeface="微软雅黑"/>
                  <a:cs typeface="微软雅黑"/>
                </a:rPr>
                <a:t>Less</a:t>
              </a:r>
              <a:r>
                <a:rPr sz="1450" i="1" spc="-65" dirty="0">
                  <a:solidFill>
                    <a:srgbClr val="FFFFFF"/>
                  </a:solidFill>
                  <a:latin typeface="微软雅黑"/>
                  <a:cs typeface="微软雅黑"/>
                </a:rPr>
                <a:t> </a:t>
              </a:r>
              <a:r>
                <a:rPr sz="1450" i="1" dirty="0">
                  <a:solidFill>
                    <a:srgbClr val="FFFFFF"/>
                  </a:solidFill>
                  <a:latin typeface="微软雅黑"/>
                  <a:cs typeface="微软雅黑"/>
                </a:rPr>
                <a:t>is</a:t>
              </a:r>
              <a:r>
                <a:rPr sz="1450" i="1" spc="-60" dirty="0">
                  <a:solidFill>
                    <a:srgbClr val="FFFFFF"/>
                  </a:solidFill>
                  <a:latin typeface="微软雅黑"/>
                  <a:cs typeface="微软雅黑"/>
                </a:rPr>
                <a:t> </a:t>
              </a:r>
              <a:r>
                <a:rPr sz="1450" i="1" spc="-20" dirty="0">
                  <a:solidFill>
                    <a:srgbClr val="FFFFFF"/>
                  </a:solidFill>
                  <a:latin typeface="微软雅黑"/>
                  <a:cs typeface="微软雅黑"/>
                </a:rPr>
                <a:t>More!</a:t>
              </a:r>
              <a:endParaRPr sz="1450">
                <a:latin typeface="微软雅黑"/>
                <a:cs typeface="微软雅黑"/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82662" y="6418052"/>
            <a:ext cx="6100762" cy="465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zh-CN" sz="1800" dirty="0">
                <a:latin typeface="DengXian" charset="-122"/>
                <a:ea typeface="DengXian" charset="-122"/>
                <a:cs typeface="Times New Roman" panose="02020503050405090304" pitchFamily="18" charset="0"/>
              </a:rPr>
              <a:t>CS2916-LLM-SJTU</a:t>
            </a:r>
            <a:r>
              <a:rPr lang="zh-CN" altLang="en-US" sz="1800" dirty="0">
                <a:latin typeface="DengXian" charset="-122"/>
                <a:ea typeface="DengXian" charset="-122"/>
                <a:cs typeface="Times New Roman" panose="02020503050405090304" pitchFamily="18" charset="0"/>
              </a:rPr>
              <a:t>：大语言模型</a:t>
            </a:r>
            <a:endParaRPr lang="en-GB" altLang="zh-CN" sz="1800" dirty="0">
              <a:latin typeface="DengXian" charset="-122"/>
              <a:ea typeface="DengXian" charset="-122"/>
              <a:cs typeface="Times New Roman" panose="02020503050405090304" pitchFamily="18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511610" y="6189608"/>
            <a:ext cx="6125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17145" algn="ctr">
              <a:lnSpc>
                <a:spcPct val="100000"/>
              </a:lnSpc>
              <a:spcBef>
                <a:spcPts val="780"/>
              </a:spcBef>
            </a:pPr>
            <a:r>
              <a:rPr lang="zh-CN" altLang="en-US" u="sng" dirty="0">
                <a:latin typeface="微软雅黑"/>
              </a:rPr>
              <a:t>任务边界逐渐消失，面向真正对话场景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医疗大模型的发展趋势</a:t>
            </a:r>
            <a:endParaRPr lang="en-US" altLang="zh-CN" dirty="0">
              <a:latin typeface="+mn-ea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439848" y="1547643"/>
            <a:ext cx="11117077" cy="3010050"/>
          </a:xfrm>
          <a:prstGeom prst="roundRect">
            <a:avLst/>
          </a:prstGeom>
          <a:solidFill>
            <a:srgbClr val="00AAE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439848" y="4835311"/>
            <a:ext cx="11117077" cy="1979717"/>
          </a:xfrm>
          <a:prstGeom prst="roundRect">
            <a:avLst/>
          </a:prstGeom>
          <a:solidFill>
            <a:srgbClr val="EAEFF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右箭头 17"/>
          <p:cNvSpPr/>
          <p:nvPr/>
        </p:nvSpPr>
        <p:spPr>
          <a:xfrm>
            <a:off x="166255" y="5714565"/>
            <a:ext cx="11809195" cy="650165"/>
          </a:xfrm>
          <a:prstGeom prst="rightArrow">
            <a:avLst>
              <a:gd name="adj1" fmla="val 46083"/>
              <a:gd name="adj2" fmla="val 48339"/>
            </a:avLst>
          </a:prstGeom>
          <a:solidFill>
            <a:srgbClr val="DCDCDC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: 形状 2"/>
          <p:cNvSpPr/>
          <p:nvPr/>
        </p:nvSpPr>
        <p:spPr>
          <a:xfrm rot="21426730">
            <a:off x="709162" y="2184277"/>
            <a:ext cx="9655370" cy="1726870"/>
          </a:xfrm>
          <a:custGeom>
            <a:avLst/>
            <a:gdLst>
              <a:gd name="connsiteX0" fmla="*/ 0 w 9655370"/>
              <a:gd name="connsiteY0" fmla="*/ 1649190 h 1649190"/>
              <a:gd name="connsiteX1" fmla="*/ 1547113 w 9655370"/>
              <a:gd name="connsiteY1" fmla="*/ 1475844 h 1649190"/>
              <a:gd name="connsiteX2" fmla="*/ 3362912 w 9655370"/>
              <a:gd name="connsiteY2" fmla="*/ 947139 h 1649190"/>
              <a:gd name="connsiteX3" fmla="*/ 4697676 w 9655370"/>
              <a:gd name="connsiteY3" fmla="*/ 414100 h 1649190"/>
              <a:gd name="connsiteX4" fmla="*/ 6920838 w 9655370"/>
              <a:gd name="connsiteY4" fmla="*/ 19738 h 1649190"/>
              <a:gd name="connsiteX5" fmla="*/ 8779973 w 9655370"/>
              <a:gd name="connsiteY5" fmla="*/ 76076 h 1649190"/>
              <a:gd name="connsiteX6" fmla="*/ 9655370 w 9655370"/>
              <a:gd name="connsiteY6" fmla="*/ 223420 h 164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5370" h="1649190">
                <a:moveTo>
                  <a:pt x="0" y="1649190"/>
                </a:moveTo>
                <a:cubicBezTo>
                  <a:pt x="493314" y="1621021"/>
                  <a:pt x="986628" y="1592852"/>
                  <a:pt x="1547113" y="1475844"/>
                </a:cubicBezTo>
                <a:cubicBezTo>
                  <a:pt x="2107598" y="1358836"/>
                  <a:pt x="2837818" y="1124096"/>
                  <a:pt x="3362912" y="947139"/>
                </a:cubicBezTo>
                <a:cubicBezTo>
                  <a:pt x="3888006" y="770182"/>
                  <a:pt x="4104688" y="568667"/>
                  <a:pt x="4697676" y="414100"/>
                </a:cubicBezTo>
                <a:cubicBezTo>
                  <a:pt x="5290664" y="259533"/>
                  <a:pt x="6240455" y="76075"/>
                  <a:pt x="6920838" y="19738"/>
                </a:cubicBezTo>
                <a:cubicBezTo>
                  <a:pt x="7601221" y="-36599"/>
                  <a:pt x="8324218" y="42129"/>
                  <a:pt x="8779973" y="76076"/>
                </a:cubicBezTo>
                <a:cubicBezTo>
                  <a:pt x="9235728" y="110023"/>
                  <a:pt x="9586754" y="178639"/>
                  <a:pt x="9655370" y="223420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10"/>
          <p:cNvSpPr/>
          <p:nvPr/>
        </p:nvSpPr>
        <p:spPr>
          <a:xfrm>
            <a:off x="1949981" y="4885723"/>
            <a:ext cx="1514601" cy="41490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客观评测</a:t>
            </a:r>
          </a:p>
        </p:txBody>
      </p:sp>
      <p:sp>
        <p:nvSpPr>
          <p:cNvPr id="25" name="矩形 11"/>
          <p:cNvSpPr/>
          <p:nvPr/>
        </p:nvSpPr>
        <p:spPr>
          <a:xfrm>
            <a:off x="5338699" y="4890098"/>
            <a:ext cx="1514601" cy="41490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主观评价</a:t>
            </a:r>
          </a:p>
        </p:txBody>
      </p:sp>
      <p:sp>
        <p:nvSpPr>
          <p:cNvPr id="26" name="矩形 12"/>
          <p:cNvSpPr/>
          <p:nvPr/>
        </p:nvSpPr>
        <p:spPr>
          <a:xfrm>
            <a:off x="8497475" y="4885723"/>
            <a:ext cx="1643839" cy="41490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动态评估</a:t>
            </a:r>
          </a:p>
        </p:txBody>
      </p:sp>
      <p:sp>
        <p:nvSpPr>
          <p:cNvPr id="27" name="椭圆 13"/>
          <p:cNvSpPr/>
          <p:nvPr/>
        </p:nvSpPr>
        <p:spPr>
          <a:xfrm>
            <a:off x="1692965" y="3596840"/>
            <a:ext cx="471299" cy="47129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直接连接符 15"/>
          <p:cNvCxnSpPr/>
          <p:nvPr/>
        </p:nvCxnSpPr>
        <p:spPr>
          <a:xfrm>
            <a:off x="1924585" y="2320396"/>
            <a:ext cx="0" cy="1276444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文本框 18"/>
          <p:cNvSpPr txBox="1"/>
          <p:nvPr/>
        </p:nvSpPr>
        <p:spPr>
          <a:xfrm>
            <a:off x="1974905" y="2278394"/>
            <a:ext cx="24974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err="1">
                <a:latin typeface="Source Han Serif HC VF SemiBol" panose="02020603050405020304" pitchFamily="18" charset="-128"/>
                <a:ea typeface="Source Han Serif HC VF SemiBol" panose="02020603050405020304" pitchFamily="18" charset="-128"/>
              </a:rPr>
              <a:t>ChatDoctor</a:t>
            </a:r>
            <a:endParaRPr lang="en-US" altLang="zh-CN" sz="1600" b="1" dirty="0">
              <a:latin typeface="Source Han Serif HC VF SemiBol" panose="02020603050405020304" pitchFamily="18" charset="-128"/>
              <a:ea typeface="Source Han Serif HC VF SemiBol" panose="02020603050405020304" pitchFamily="18" charset="-128"/>
            </a:endParaRPr>
          </a:p>
          <a:p>
            <a:r>
              <a:rPr lang="en-US" altLang="zh-CN" sz="1600" b="1" dirty="0" err="1">
                <a:latin typeface="Source Han Serif HC VF SemiBol" panose="02020603050405020304" pitchFamily="18" charset="-128"/>
                <a:ea typeface="Source Han Serif HC VF SemiBol" panose="02020603050405020304" pitchFamily="18" charset="-128"/>
              </a:rPr>
              <a:t>BenTsao</a:t>
            </a:r>
            <a:endParaRPr lang="en-US" altLang="zh-CN" sz="1600" b="1" dirty="0">
              <a:latin typeface="Source Han Serif HC VF SemiBol" panose="02020603050405020304" pitchFamily="18" charset="-128"/>
              <a:ea typeface="Source Han Serif HC VF SemiBol" panose="02020603050405020304" pitchFamily="18" charset="-128"/>
            </a:endParaRPr>
          </a:p>
          <a:p>
            <a:endParaRPr lang="en-US" altLang="zh-CN" b="1" dirty="0">
              <a:latin typeface="Source Han Serif HC VF SemiBol" panose="02020603050405020304" pitchFamily="18" charset="-128"/>
              <a:ea typeface="Source Han Serif HC VF SemiBol" panose="02020603050405020304" pitchFamily="18" charset="-128"/>
            </a:endParaRPr>
          </a:p>
          <a:p>
            <a:r>
              <a:rPr lang="zh-CN" altLang="en-US" sz="1600" b="1" u="sng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首批医疗</a:t>
            </a:r>
            <a:r>
              <a:rPr lang="en-US" altLang="zh-CN" sz="1600" b="1" u="sng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QA</a:t>
            </a:r>
            <a:r>
              <a:rPr lang="zh-CN" altLang="en-US" sz="1600" b="1" u="sng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微调模型</a:t>
            </a:r>
          </a:p>
        </p:txBody>
      </p:sp>
      <p:sp>
        <p:nvSpPr>
          <p:cNvPr id="30" name="椭圆 19"/>
          <p:cNvSpPr/>
          <p:nvPr/>
        </p:nvSpPr>
        <p:spPr>
          <a:xfrm>
            <a:off x="1889994" y="2251215"/>
            <a:ext cx="69181" cy="6918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20"/>
          <p:cNvSpPr/>
          <p:nvPr/>
        </p:nvSpPr>
        <p:spPr>
          <a:xfrm>
            <a:off x="4169592" y="2661067"/>
            <a:ext cx="471299" cy="47129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2" name="直接连接符 21"/>
          <p:cNvCxnSpPr/>
          <p:nvPr/>
        </p:nvCxnSpPr>
        <p:spPr>
          <a:xfrm>
            <a:off x="4398174" y="3132366"/>
            <a:ext cx="0" cy="970179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文本框 22"/>
          <p:cNvSpPr txBox="1"/>
          <p:nvPr/>
        </p:nvSpPr>
        <p:spPr>
          <a:xfrm>
            <a:off x="4500066" y="3887341"/>
            <a:ext cx="25950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err="1">
                <a:latin typeface="Source Han Serif HC VF SemiBol" panose="02020603050405020304" pitchFamily="18" charset="-128"/>
                <a:ea typeface="Source Han Serif HC VF SemiBol" panose="02020603050405020304" pitchFamily="18" charset="-128"/>
              </a:rPr>
              <a:t>HuatuoGPT</a:t>
            </a:r>
            <a:endParaRPr lang="en-US" altLang="zh-CN" sz="1600" b="1" dirty="0">
              <a:latin typeface="Source Han Serif HC VF SemiBol" panose="02020603050405020304" pitchFamily="18" charset="-128"/>
              <a:ea typeface="Source Han Serif HC VF SemiBol" panose="02020603050405020304" pitchFamily="18" charset="-128"/>
            </a:endParaRPr>
          </a:p>
          <a:p>
            <a:r>
              <a:rPr lang="en-US" altLang="zh-CN" sz="1600" b="1" dirty="0">
                <a:latin typeface="Source Han Serif HC VF SemiBol" panose="02020603050405020304" pitchFamily="18" charset="-128"/>
                <a:ea typeface="Source Han Serif HC VF SemiBol" panose="02020603050405020304" pitchFamily="18" charset="-128"/>
              </a:rPr>
              <a:t>DISC-</a:t>
            </a:r>
            <a:r>
              <a:rPr lang="en-US" altLang="zh-CN" sz="1600" b="1" dirty="0" err="1">
                <a:latin typeface="Source Han Serif HC VF SemiBol" panose="02020603050405020304" pitchFamily="18" charset="-128"/>
                <a:ea typeface="Source Han Serif HC VF SemiBol" panose="02020603050405020304" pitchFamily="18" charset="-128"/>
              </a:rPr>
              <a:t>MedLLM</a:t>
            </a:r>
            <a:r>
              <a:rPr lang="en-US" altLang="zh-CN" sz="1600" b="1" dirty="0">
                <a:latin typeface="Source Han Serif HC VF SemiBol" panose="02020603050405020304" pitchFamily="18" charset="-128"/>
                <a:ea typeface="Source Han Serif HC VF SemiBol" panose="02020603050405020304" pitchFamily="18" charset="-128"/>
              </a:rPr>
              <a:t>  </a:t>
            </a:r>
            <a:r>
              <a:rPr lang="en-US" altLang="zh-CN" sz="1200" i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Aug 2023</a:t>
            </a:r>
          </a:p>
        </p:txBody>
      </p:sp>
      <p:sp>
        <p:nvSpPr>
          <p:cNvPr id="34" name="椭圆 23"/>
          <p:cNvSpPr/>
          <p:nvPr/>
        </p:nvSpPr>
        <p:spPr>
          <a:xfrm>
            <a:off x="4363583" y="4102545"/>
            <a:ext cx="69181" cy="6918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3"/>
          <p:cNvSpPr txBox="1"/>
          <p:nvPr/>
        </p:nvSpPr>
        <p:spPr>
          <a:xfrm>
            <a:off x="4484929" y="3155327"/>
            <a:ext cx="20781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医疗问诊、多轮对话</a:t>
            </a:r>
            <a:endParaRPr kumimoji="0" lang="en-US" altLang="zh-CN" sz="16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合成数据</a:t>
            </a:r>
          </a:p>
        </p:txBody>
      </p:sp>
      <p:sp>
        <p:nvSpPr>
          <p:cNvPr id="36" name="椭圆 34"/>
          <p:cNvSpPr/>
          <p:nvPr/>
        </p:nvSpPr>
        <p:spPr>
          <a:xfrm>
            <a:off x="6316702" y="2135730"/>
            <a:ext cx="471299" cy="47129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直接连接符 35"/>
          <p:cNvCxnSpPr/>
          <p:nvPr/>
        </p:nvCxnSpPr>
        <p:spPr>
          <a:xfrm>
            <a:off x="6545284" y="2607029"/>
            <a:ext cx="0" cy="970179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文本框 36"/>
          <p:cNvSpPr txBox="1"/>
          <p:nvPr/>
        </p:nvSpPr>
        <p:spPr>
          <a:xfrm>
            <a:off x="6786327" y="3275930"/>
            <a:ext cx="2214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Source Han Serif HC VF SemiBol" panose="02020603050405020304" pitchFamily="18" charset="-128"/>
                <a:ea typeface="Source Han Serif HC VF SemiBol" panose="02020603050405020304" pitchFamily="18" charset="-128"/>
              </a:rPr>
              <a:t>Med-Gemini  </a:t>
            </a:r>
            <a:r>
              <a:rPr lang="en-US" altLang="zh-CN" sz="1200" i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Mar 2024</a:t>
            </a:r>
            <a:endParaRPr lang="en-US" altLang="zh-CN" sz="1200" b="1" dirty="0">
              <a:latin typeface="Source Han Serif HC VF SemiBol" panose="02020603050405020304" pitchFamily="18" charset="-128"/>
              <a:ea typeface="Source Han Serif HC VF SemiBol" panose="02020603050405020304" pitchFamily="18" charset="-128"/>
            </a:endParaRPr>
          </a:p>
          <a:p>
            <a:r>
              <a:rPr lang="en-US" altLang="zh-CN" sz="1600" b="1" dirty="0">
                <a:latin typeface="Source Han Serif HC VF SemiBol" panose="02020603050405020304" pitchFamily="18" charset="-128"/>
                <a:ea typeface="Source Han Serif HC VF SemiBol" panose="02020603050405020304" pitchFamily="18" charset="-128"/>
              </a:rPr>
              <a:t>Med-PaLM2</a:t>
            </a:r>
          </a:p>
        </p:txBody>
      </p:sp>
      <p:sp>
        <p:nvSpPr>
          <p:cNvPr id="39" name="椭圆 37"/>
          <p:cNvSpPr/>
          <p:nvPr/>
        </p:nvSpPr>
        <p:spPr>
          <a:xfrm>
            <a:off x="6510693" y="3577208"/>
            <a:ext cx="69181" cy="6918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8"/>
          <p:cNvSpPr txBox="1"/>
          <p:nvPr/>
        </p:nvSpPr>
        <p:spPr>
          <a:xfrm>
            <a:off x="6733976" y="2672703"/>
            <a:ext cx="191116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u="sng" dirty="0">
                <a:solidFill>
                  <a:prstClr val="black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多模态、再训练</a:t>
            </a:r>
            <a:endParaRPr lang="en-US" altLang="zh-CN" sz="1600" b="1" u="sng" dirty="0">
              <a:solidFill>
                <a:prstClr val="black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8765206" y="1758975"/>
            <a:ext cx="471299" cy="47129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9000855" y="2258533"/>
            <a:ext cx="2" cy="162102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9189548" y="3451376"/>
            <a:ext cx="24736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Source Han Serif HC VF SemiBol" panose="02020603050405020304" pitchFamily="18" charset="-128"/>
                <a:ea typeface="Source Han Serif HC VF SemiBol" panose="02020603050405020304" pitchFamily="18" charset="-128"/>
              </a:rPr>
              <a:t>AI Hospital</a:t>
            </a:r>
            <a:endParaRPr lang="en-US" altLang="zh-CN" sz="1050" b="1" dirty="0">
              <a:latin typeface="Source Han Serif HC VF SemiBol" panose="02020603050405020304" pitchFamily="18" charset="-128"/>
              <a:ea typeface="Source Han Serif HC VF SemiBol" panose="02020603050405020304" pitchFamily="18" charset="-128"/>
            </a:endParaRPr>
          </a:p>
          <a:p>
            <a:r>
              <a:rPr lang="en-US" altLang="zh-CN" sz="1600" b="1" dirty="0">
                <a:latin typeface="Source Han Serif HC VF SemiBol" panose="02020603050405020304" pitchFamily="18" charset="-128"/>
                <a:ea typeface="Source Han Serif HC VF SemiBol" panose="02020603050405020304" pitchFamily="18" charset="-128"/>
              </a:rPr>
              <a:t>Agent-Hospital</a:t>
            </a:r>
            <a:r>
              <a:rPr lang="zh-CN" altLang="en-US" sz="1600" b="1" dirty="0">
                <a:latin typeface="Source Han Serif HC VF SemiBol" panose="02020603050405020304" pitchFamily="18" charset="-128"/>
                <a:ea typeface="Source Han Serif HC VF SemiBol" panose="02020603050405020304" pitchFamily="18" charset="-128"/>
              </a:rPr>
              <a:t> </a:t>
            </a:r>
            <a:r>
              <a:rPr lang="en-US" altLang="zh-CN" sz="1200" i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June</a:t>
            </a:r>
            <a:r>
              <a:rPr lang="zh-CN" altLang="en-US" sz="1200" i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sz="1200" i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2024</a:t>
            </a:r>
            <a:endParaRPr lang="en-US" altLang="zh-CN" sz="1200" b="1" dirty="0">
              <a:latin typeface="Source Han Serif HC VF SemiBol" panose="02020603050405020304" pitchFamily="18" charset="-128"/>
              <a:ea typeface="Source Han Serif HC VF SemiBol" panose="02020603050405020304" pitchFamily="18" charset="-128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8966266" y="3879555"/>
            <a:ext cx="69181" cy="6918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9189549" y="2801614"/>
            <a:ext cx="16787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医疗智能体</a:t>
            </a:r>
            <a:endParaRPr kumimoji="0" lang="en-US" altLang="zh-CN" sz="16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u="sng" dirty="0">
                <a:solidFill>
                  <a:prstClr val="black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临床场景模拟</a:t>
            </a:r>
            <a:endParaRPr lang="en-US" altLang="zh-CN" sz="1600" b="1" u="sng" dirty="0">
              <a:solidFill>
                <a:prstClr val="black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6" name="矩形: 圆角 46"/>
          <p:cNvSpPr/>
          <p:nvPr/>
        </p:nvSpPr>
        <p:spPr>
          <a:xfrm>
            <a:off x="1605588" y="5414333"/>
            <a:ext cx="2292042" cy="1299821"/>
          </a:xfrm>
          <a:prstGeom prst="roundRect">
            <a:avLst>
              <a:gd name="adj" fmla="val 8235"/>
            </a:avLst>
          </a:prstGeom>
          <a:solidFill>
            <a:schemeClr val="bg1"/>
          </a:solidFill>
          <a:ln w="19050" cap="flat" cmpd="sng" algn="ctr">
            <a:solidFill>
              <a:srgbClr val="4874CB">
                <a:shade val="15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algn="ctr" defTabSz="541655"/>
            <a:endParaRPr lang="zh-CN" altLang="en-US" sz="1065" kern="0">
              <a:solidFill>
                <a:prstClr val="white"/>
              </a:solidFill>
              <a:latin typeface="Arial" panose="020B0604020202090204"/>
              <a:ea typeface="微软雅黑"/>
            </a:endParaRPr>
          </a:p>
        </p:txBody>
      </p:sp>
      <p:sp>
        <p:nvSpPr>
          <p:cNvPr id="47" name="矩形: 圆角 47"/>
          <p:cNvSpPr/>
          <p:nvPr/>
        </p:nvSpPr>
        <p:spPr>
          <a:xfrm>
            <a:off x="5057037" y="5428376"/>
            <a:ext cx="2292042" cy="1285776"/>
          </a:xfrm>
          <a:prstGeom prst="roundRect">
            <a:avLst>
              <a:gd name="adj" fmla="val 8235"/>
            </a:avLst>
          </a:prstGeom>
          <a:solidFill>
            <a:schemeClr val="bg1"/>
          </a:solidFill>
          <a:ln w="19050" cap="flat" cmpd="sng" algn="ctr">
            <a:solidFill>
              <a:srgbClr val="4874CB">
                <a:shade val="15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algn="ctr" defTabSz="541655"/>
            <a:endParaRPr lang="zh-CN" altLang="en-US" sz="1065" kern="0">
              <a:solidFill>
                <a:prstClr val="white"/>
              </a:solidFill>
              <a:latin typeface="Arial" panose="020B0604020202090204"/>
              <a:ea typeface="微软雅黑"/>
            </a:endParaRPr>
          </a:p>
        </p:txBody>
      </p:sp>
      <p:sp>
        <p:nvSpPr>
          <p:cNvPr id="48" name="矩形: 圆角 48"/>
          <p:cNvSpPr/>
          <p:nvPr/>
        </p:nvSpPr>
        <p:spPr>
          <a:xfrm>
            <a:off x="8270981" y="5411741"/>
            <a:ext cx="2292042" cy="1299818"/>
          </a:xfrm>
          <a:prstGeom prst="roundRect">
            <a:avLst>
              <a:gd name="adj" fmla="val 8235"/>
            </a:avLst>
          </a:prstGeom>
          <a:solidFill>
            <a:schemeClr val="bg1"/>
          </a:solidFill>
          <a:ln w="19050" cap="flat" cmpd="sng" algn="ctr">
            <a:solidFill>
              <a:srgbClr val="4874CB">
                <a:shade val="15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algn="ctr" defTabSz="541655"/>
            <a:endParaRPr lang="zh-CN" altLang="en-US" sz="1065" kern="0">
              <a:solidFill>
                <a:prstClr val="white"/>
              </a:solidFill>
              <a:latin typeface="Arial" panose="020B0604020202090204"/>
              <a:ea typeface="微软雅黑"/>
            </a:endParaRPr>
          </a:p>
        </p:txBody>
      </p:sp>
      <p:sp>
        <p:nvSpPr>
          <p:cNvPr id="49" name="文本框 49"/>
          <p:cNvSpPr txBox="1"/>
          <p:nvPr/>
        </p:nvSpPr>
        <p:spPr>
          <a:xfrm>
            <a:off x="1743557" y="5585299"/>
            <a:ext cx="20161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选择题、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问答等客观问题，使用准确率、文本生成指标评估模型表现</a:t>
            </a:r>
          </a:p>
        </p:txBody>
      </p:sp>
      <p:sp>
        <p:nvSpPr>
          <p:cNvPr id="50" name="文本框 51"/>
          <p:cNvSpPr txBox="1"/>
          <p:nvPr/>
        </p:nvSpPr>
        <p:spPr>
          <a:xfrm>
            <a:off x="5166542" y="5562867"/>
            <a:ext cx="2016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使用大模型对模型输出的问答回复、多轮对话进行多维度打分</a:t>
            </a:r>
          </a:p>
        </p:txBody>
      </p:sp>
      <p:sp>
        <p:nvSpPr>
          <p:cNvPr id="51" name="文本框 53"/>
          <p:cNvSpPr txBox="1"/>
          <p:nvPr/>
        </p:nvSpPr>
        <p:spPr>
          <a:xfrm>
            <a:off x="8356443" y="5585299"/>
            <a:ext cx="22065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设计智能体场景，与待测模型完成动态交互，完成主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客观评估</a:t>
            </a:r>
          </a:p>
        </p:txBody>
      </p:sp>
      <p:cxnSp>
        <p:nvCxnSpPr>
          <p:cNvPr id="52" name="直接连接符 56"/>
          <p:cNvCxnSpPr/>
          <p:nvPr/>
        </p:nvCxnSpPr>
        <p:spPr>
          <a:xfrm>
            <a:off x="191403" y="4682717"/>
            <a:ext cx="11809194" cy="0"/>
          </a:xfrm>
          <a:prstGeom prst="line">
            <a:avLst/>
          </a:prstGeom>
          <a:ln w="9525">
            <a:solidFill>
              <a:schemeClr val="tx1">
                <a:lumMod val="85000"/>
                <a:lumOff val="15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文本框 3"/>
          <p:cNvSpPr txBox="1"/>
          <p:nvPr/>
        </p:nvSpPr>
        <p:spPr>
          <a:xfrm>
            <a:off x="2125497" y="3860705"/>
            <a:ext cx="1245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Mar 2023</a:t>
            </a:r>
            <a:endParaRPr lang="zh-CN" altLang="en-US" b="1" i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4" name="文本框 4"/>
          <p:cNvSpPr txBox="1"/>
          <p:nvPr/>
        </p:nvSpPr>
        <p:spPr>
          <a:xfrm>
            <a:off x="4363583" y="2258533"/>
            <a:ext cx="1245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May 2023</a:t>
            </a:r>
            <a:endParaRPr lang="zh-CN" altLang="en-US" b="1" i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5" name="文本框 5"/>
          <p:cNvSpPr txBox="1"/>
          <p:nvPr/>
        </p:nvSpPr>
        <p:spPr>
          <a:xfrm>
            <a:off x="6515677" y="1705111"/>
            <a:ext cx="1245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May 2023</a:t>
            </a:r>
            <a:endParaRPr lang="zh-CN" altLang="en-US" b="1" i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6" name="文本框 6"/>
          <p:cNvSpPr txBox="1"/>
          <p:nvPr/>
        </p:nvSpPr>
        <p:spPr>
          <a:xfrm>
            <a:off x="9218615" y="2311180"/>
            <a:ext cx="1245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Feb 2024</a:t>
            </a:r>
            <a:endParaRPr lang="zh-CN" altLang="en-US" b="1" i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-678873" y="43087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25" grpId="0" animBg="1"/>
      <p:bldP spid="26" grpId="0" animBg="1"/>
      <p:bldP spid="46" grpId="0" animBg="1"/>
      <p:bldP spid="47" grpId="0" animBg="1"/>
      <p:bldP spid="48" grpId="0" animBg="1"/>
      <p:bldP spid="49" grpId="0"/>
      <p:bldP spid="50" grpId="0"/>
      <p:bldP spid="51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大模型驱动的医疗健康场景赋能</a:t>
            </a:r>
            <a:endParaRPr lang="en-US" altLang="zh-CN" dirty="0">
              <a:latin typeface="+mn-ea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146118" y="1679932"/>
            <a:ext cx="1771650" cy="4802187"/>
          </a:xfrm>
          <a:prstGeom prst="roundRect">
            <a:avLst/>
          </a:prstGeom>
          <a:solidFill>
            <a:srgbClr val="00AAE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矩形: 圆角 30"/>
          <p:cNvSpPr/>
          <p:nvPr/>
        </p:nvSpPr>
        <p:spPr>
          <a:xfrm>
            <a:off x="3186253" y="1679932"/>
            <a:ext cx="7888328" cy="1116018"/>
          </a:xfrm>
          <a:prstGeom prst="roundRect">
            <a:avLst>
              <a:gd name="adj" fmla="val 24268"/>
            </a:avLst>
          </a:prstGeom>
          <a:solidFill>
            <a:srgbClr val="4874CB">
              <a:lumMod val="40000"/>
              <a:lumOff val="60000"/>
            </a:srgbClr>
          </a:solidFill>
          <a:ln w="28575" cap="flat" cmpd="sng" algn="ctr">
            <a:solidFill>
              <a:srgbClr val="0F1423">
                <a:lumMod val="75000"/>
                <a:lumOff val="2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541655"/>
            <a:endParaRPr lang="zh-CN" altLang="en-US" sz="2000" b="1" kern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90204"/>
              <a:ea typeface="微软雅黑"/>
            </a:endParaRPr>
          </a:p>
        </p:txBody>
      </p:sp>
      <p:sp>
        <p:nvSpPr>
          <p:cNvPr id="5" name="矩形: 圆角 15"/>
          <p:cNvSpPr/>
          <p:nvPr/>
        </p:nvSpPr>
        <p:spPr>
          <a:xfrm>
            <a:off x="3200942" y="4739809"/>
            <a:ext cx="7879766" cy="747654"/>
          </a:xfrm>
          <a:prstGeom prst="roundRect">
            <a:avLst>
              <a:gd name="adj" fmla="val 8235"/>
            </a:avLst>
          </a:prstGeom>
          <a:noFill/>
          <a:ln w="19050" cap="flat" cmpd="sng" algn="ctr">
            <a:solidFill>
              <a:srgbClr val="4874CB">
                <a:shade val="15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algn="ctr" defTabSz="541655"/>
            <a:endParaRPr lang="zh-CN" altLang="en-US" sz="2000" kern="0">
              <a:solidFill>
                <a:prstClr val="white"/>
              </a:solidFill>
              <a:latin typeface="Arial" panose="020B0604020202090204"/>
              <a:ea typeface="微软雅黑"/>
            </a:endParaRPr>
          </a:p>
        </p:txBody>
      </p:sp>
      <p:sp>
        <p:nvSpPr>
          <p:cNvPr id="6" name="矩形: 圆角 10"/>
          <p:cNvSpPr/>
          <p:nvPr/>
        </p:nvSpPr>
        <p:spPr>
          <a:xfrm>
            <a:off x="3200942" y="5757561"/>
            <a:ext cx="7879766" cy="735314"/>
          </a:xfrm>
          <a:prstGeom prst="roundRect">
            <a:avLst>
              <a:gd name="adj" fmla="val 24268"/>
            </a:avLst>
          </a:prstGeom>
          <a:solidFill>
            <a:srgbClr val="4874CB">
              <a:lumMod val="40000"/>
              <a:lumOff val="60000"/>
            </a:srgbClr>
          </a:solidFill>
          <a:ln w="28575" cap="flat" cmpd="sng" algn="ctr">
            <a:solidFill>
              <a:srgbClr val="0F1423">
                <a:lumMod val="75000"/>
                <a:lumOff val="2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541655"/>
            <a:r>
              <a:rPr lang="zh-CN" altLang="en-US" sz="2000" b="1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90204"/>
                <a:ea typeface="微软雅黑"/>
              </a:rPr>
              <a:t>通用大模型</a:t>
            </a:r>
          </a:p>
        </p:txBody>
      </p:sp>
      <p:sp>
        <p:nvSpPr>
          <p:cNvPr id="7" name="矩形: 圆角 13"/>
          <p:cNvSpPr/>
          <p:nvPr/>
        </p:nvSpPr>
        <p:spPr>
          <a:xfrm>
            <a:off x="3186253" y="3930636"/>
            <a:ext cx="7888328" cy="618380"/>
          </a:xfrm>
          <a:prstGeom prst="roundRect">
            <a:avLst>
              <a:gd name="adj" fmla="val 24268"/>
            </a:avLst>
          </a:prstGeom>
          <a:solidFill>
            <a:srgbClr val="8BCA5C"/>
          </a:solidFill>
          <a:ln w="28575" cap="flat" cmpd="sng" algn="ctr">
            <a:solidFill>
              <a:srgbClr val="75BD42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541655"/>
            <a:r>
              <a:rPr lang="zh-CN" altLang="en-US" sz="2000" b="1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90204"/>
                <a:ea typeface="微软雅黑"/>
              </a:rPr>
              <a:t>医疗健康大模型</a:t>
            </a:r>
          </a:p>
        </p:txBody>
      </p:sp>
      <p:sp>
        <p:nvSpPr>
          <p:cNvPr id="25" name="矩形 17"/>
          <p:cNvSpPr/>
          <p:nvPr/>
        </p:nvSpPr>
        <p:spPr>
          <a:xfrm>
            <a:off x="3864565" y="4885940"/>
            <a:ext cx="1440000" cy="478972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再训练</a:t>
            </a:r>
          </a:p>
        </p:txBody>
      </p:sp>
      <p:sp>
        <p:nvSpPr>
          <p:cNvPr id="26" name="矩形 18"/>
          <p:cNvSpPr/>
          <p:nvPr/>
        </p:nvSpPr>
        <p:spPr>
          <a:xfrm>
            <a:off x="5606918" y="4885940"/>
            <a:ext cx="1440000" cy="478972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指令微调</a:t>
            </a:r>
          </a:p>
        </p:txBody>
      </p:sp>
      <p:sp>
        <p:nvSpPr>
          <p:cNvPr id="27" name="矩形 19"/>
          <p:cNvSpPr/>
          <p:nvPr/>
        </p:nvSpPr>
        <p:spPr>
          <a:xfrm>
            <a:off x="7367570" y="4897369"/>
            <a:ext cx="1440000" cy="478972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检索增强</a:t>
            </a:r>
          </a:p>
        </p:txBody>
      </p:sp>
      <p:sp>
        <p:nvSpPr>
          <p:cNvPr id="28" name="矩形: 圆角 1"/>
          <p:cNvSpPr/>
          <p:nvPr/>
        </p:nvSpPr>
        <p:spPr>
          <a:xfrm>
            <a:off x="3200942" y="3000147"/>
            <a:ext cx="7873639" cy="694200"/>
          </a:xfrm>
          <a:prstGeom prst="roundRect">
            <a:avLst>
              <a:gd name="adj" fmla="val 8235"/>
            </a:avLst>
          </a:prstGeom>
          <a:noFill/>
          <a:ln w="19050" cap="flat" cmpd="sng" algn="ctr">
            <a:solidFill>
              <a:srgbClr val="4874CB">
                <a:shade val="15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algn="ctr" defTabSz="541655"/>
            <a:endParaRPr lang="zh-CN" altLang="en-US" sz="2000" kern="0">
              <a:solidFill>
                <a:prstClr val="white"/>
              </a:solidFill>
              <a:latin typeface="Arial" panose="020B0604020202090204"/>
              <a:ea typeface="微软雅黑"/>
            </a:endParaRPr>
          </a:p>
        </p:txBody>
      </p:sp>
      <p:sp>
        <p:nvSpPr>
          <p:cNvPr id="29" name="矩形 2"/>
          <p:cNvSpPr/>
          <p:nvPr/>
        </p:nvSpPr>
        <p:spPr>
          <a:xfrm>
            <a:off x="3467111" y="3120168"/>
            <a:ext cx="3240000" cy="478972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多智能体协同</a:t>
            </a:r>
          </a:p>
        </p:txBody>
      </p:sp>
      <p:sp>
        <p:nvSpPr>
          <p:cNvPr id="30" name="矩形: 圆角 31"/>
          <p:cNvSpPr/>
          <p:nvPr/>
        </p:nvSpPr>
        <p:spPr>
          <a:xfrm>
            <a:off x="4633859" y="1834781"/>
            <a:ext cx="6265873" cy="807522"/>
          </a:xfrm>
          <a:prstGeom prst="roundRect">
            <a:avLst>
              <a:gd name="adj" fmla="val 25167"/>
            </a:avLst>
          </a:prstGeom>
          <a:solidFill>
            <a:schemeClr val="bg1"/>
          </a:solidFill>
          <a:ln w="12700" cap="flat" cmpd="sng" algn="ctr">
            <a:solidFill>
              <a:schemeClr val="bg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541655"/>
            <a:endParaRPr lang="zh-CN" altLang="en-US" sz="2000" b="1" kern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90204"/>
              <a:ea typeface="微软雅黑"/>
            </a:endParaRPr>
          </a:p>
        </p:txBody>
      </p:sp>
      <p:sp>
        <p:nvSpPr>
          <p:cNvPr id="31" name="矩形 5"/>
          <p:cNvSpPr/>
          <p:nvPr/>
        </p:nvSpPr>
        <p:spPr>
          <a:xfrm>
            <a:off x="7659733" y="3120168"/>
            <a:ext cx="3240000" cy="478972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多智能体联调</a:t>
            </a:r>
          </a:p>
        </p:txBody>
      </p:sp>
      <p:grpSp>
        <p:nvGrpSpPr>
          <p:cNvPr id="32" name="组合 29"/>
          <p:cNvGrpSpPr/>
          <p:nvPr/>
        </p:nvGrpSpPr>
        <p:grpSpPr>
          <a:xfrm>
            <a:off x="5063452" y="1953803"/>
            <a:ext cx="5627827" cy="634277"/>
            <a:chOff x="3868776" y="2282453"/>
            <a:chExt cx="2391930" cy="675842"/>
          </a:xfrm>
        </p:grpSpPr>
        <p:sp>
          <p:nvSpPr>
            <p:cNvPr id="33" name="矩形: 圆角 6"/>
            <p:cNvSpPr/>
            <p:nvPr/>
          </p:nvSpPr>
          <p:spPr>
            <a:xfrm>
              <a:off x="4487578" y="2282453"/>
              <a:ext cx="535523" cy="322231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分诊导诊</a:t>
              </a:r>
            </a:p>
          </p:txBody>
        </p:sp>
        <p:sp>
          <p:nvSpPr>
            <p:cNvPr id="34" name="矩形: 圆角 7"/>
            <p:cNvSpPr/>
            <p:nvPr/>
          </p:nvSpPr>
          <p:spPr>
            <a:xfrm>
              <a:off x="5106381" y="2282453"/>
              <a:ext cx="535523" cy="322231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病历管理</a:t>
              </a:r>
            </a:p>
          </p:txBody>
        </p:sp>
        <p:sp>
          <p:nvSpPr>
            <p:cNvPr id="35" name="矩形: 圆角 8"/>
            <p:cNvSpPr/>
            <p:nvPr/>
          </p:nvSpPr>
          <p:spPr>
            <a:xfrm>
              <a:off x="3871117" y="2636064"/>
              <a:ext cx="535523" cy="322231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报告解读</a:t>
              </a:r>
            </a:p>
          </p:txBody>
        </p:sp>
        <p:sp>
          <p:nvSpPr>
            <p:cNvPr id="36" name="矩形: 圆角 9"/>
            <p:cNvSpPr/>
            <p:nvPr/>
          </p:nvSpPr>
          <p:spPr>
            <a:xfrm>
              <a:off x="5725183" y="2282453"/>
              <a:ext cx="535523" cy="322231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报告预填</a:t>
              </a:r>
            </a:p>
          </p:txBody>
        </p:sp>
        <p:sp>
          <p:nvSpPr>
            <p:cNvPr id="37" name="矩形: 圆角 16"/>
            <p:cNvSpPr/>
            <p:nvPr/>
          </p:nvSpPr>
          <p:spPr>
            <a:xfrm>
              <a:off x="3868776" y="2282453"/>
              <a:ext cx="535523" cy="322231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知识问答</a:t>
              </a:r>
            </a:p>
          </p:txBody>
        </p:sp>
        <p:sp>
          <p:nvSpPr>
            <p:cNvPr id="38" name="矩形: 圆角 20"/>
            <p:cNvSpPr/>
            <p:nvPr/>
          </p:nvSpPr>
          <p:spPr>
            <a:xfrm>
              <a:off x="4489919" y="2636063"/>
              <a:ext cx="535523" cy="322231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心理咨询</a:t>
              </a:r>
            </a:p>
          </p:txBody>
        </p:sp>
        <p:sp>
          <p:nvSpPr>
            <p:cNvPr id="39" name="矩形: 圆角 21"/>
            <p:cNvSpPr/>
            <p:nvPr/>
          </p:nvSpPr>
          <p:spPr>
            <a:xfrm>
              <a:off x="5108722" y="2636064"/>
              <a:ext cx="535523" cy="322231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医保报销</a:t>
              </a:r>
            </a:p>
          </p:txBody>
        </p:sp>
      </p:grpSp>
      <p:sp>
        <p:nvSpPr>
          <p:cNvPr id="40" name="文本框 32"/>
          <p:cNvSpPr txBox="1"/>
          <p:nvPr/>
        </p:nvSpPr>
        <p:spPr>
          <a:xfrm>
            <a:off x="3423384" y="1898931"/>
            <a:ext cx="7863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90204"/>
                <a:ea typeface="微软雅黑"/>
              </a:rPr>
              <a:t>场景落地</a:t>
            </a:r>
          </a:p>
        </p:txBody>
      </p:sp>
      <p:sp>
        <p:nvSpPr>
          <p:cNvPr id="41" name="文本框 56"/>
          <p:cNvSpPr txBox="1"/>
          <p:nvPr/>
        </p:nvSpPr>
        <p:spPr>
          <a:xfrm>
            <a:off x="9820463" y="2183971"/>
            <a:ext cx="380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19"/>
          <p:cNvSpPr/>
          <p:nvPr/>
        </p:nvSpPr>
        <p:spPr>
          <a:xfrm>
            <a:off x="9196335" y="4908247"/>
            <a:ext cx="1440000" cy="478972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价值对齐</a:t>
            </a:r>
          </a:p>
        </p:txBody>
      </p:sp>
      <p:pic>
        <p:nvPicPr>
          <p:cNvPr id="43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782819" y="5030595"/>
            <a:ext cx="568969" cy="563009"/>
          </a:xfrm>
          <a:prstGeom prst="rect">
            <a:avLst/>
          </a:prstGeom>
          <a:solidFill>
            <a:srgbClr val="00AAE9"/>
          </a:solidFill>
        </p:spPr>
      </p:pic>
      <p:sp>
        <p:nvSpPr>
          <p:cNvPr id="44" name="文本框 12"/>
          <p:cNvSpPr txBox="1"/>
          <p:nvPr/>
        </p:nvSpPr>
        <p:spPr>
          <a:xfrm>
            <a:off x="838200" y="5624078"/>
            <a:ext cx="2319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医学领域知识</a:t>
            </a:r>
          </a:p>
        </p:txBody>
      </p:sp>
      <p:pic>
        <p:nvPicPr>
          <p:cNvPr id="45" name="图片 5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33139" y="3609258"/>
            <a:ext cx="606380" cy="563009"/>
          </a:xfrm>
          <a:prstGeom prst="rect">
            <a:avLst/>
          </a:prstGeom>
          <a:solidFill>
            <a:srgbClr val="00AAE9"/>
          </a:solidFill>
        </p:spPr>
      </p:pic>
      <p:sp>
        <p:nvSpPr>
          <p:cNvPr id="46" name="文本框 58"/>
          <p:cNvSpPr txBox="1"/>
          <p:nvPr/>
        </p:nvSpPr>
        <p:spPr>
          <a:xfrm>
            <a:off x="838200" y="4396187"/>
            <a:ext cx="2319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健康外部工具</a:t>
            </a:r>
          </a:p>
        </p:txBody>
      </p:sp>
      <p:sp>
        <p:nvSpPr>
          <p:cNvPr id="47" name="文本框 58"/>
          <p:cNvSpPr txBox="1"/>
          <p:nvPr/>
        </p:nvSpPr>
        <p:spPr>
          <a:xfrm>
            <a:off x="866470" y="2985228"/>
            <a:ext cx="2319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专业医疗指南</a:t>
            </a:r>
          </a:p>
        </p:txBody>
      </p:sp>
      <p:pic>
        <p:nvPicPr>
          <p:cNvPr id="48" name="Picture 8" descr="Medical book Generic Outline Color ico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413" y="2130660"/>
            <a:ext cx="698288" cy="69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基于语言大模型的智慧问诊</a:t>
            </a:r>
            <a:endParaRPr lang="en-US" altLang="zh-CN" dirty="0">
              <a:latin typeface="Heiti TC Medium" panose="02000000000000000000" pitchFamily="2" charset="-128"/>
              <a:ea typeface="Heiti TC Medium" panose="02000000000000000000" pitchFamily="2" charset="-128"/>
            </a:endParaRPr>
          </a:p>
        </p:txBody>
      </p:sp>
      <p:sp>
        <p:nvSpPr>
          <p:cNvPr id="3" name="文本框 11"/>
          <p:cNvSpPr txBox="1"/>
          <p:nvPr/>
        </p:nvSpPr>
        <p:spPr>
          <a:xfrm>
            <a:off x="7295657" y="1328635"/>
            <a:ext cx="4716780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通用</a:t>
            </a:r>
            <a:r>
              <a:rPr lang="en-US" altLang="zh-CN" sz="2800" b="1" dirty="0"/>
              <a:t>LLM</a:t>
            </a:r>
            <a:r>
              <a:rPr lang="zh-CN" altLang="en-US" sz="2800" b="1" dirty="0"/>
              <a:t>的不足</a:t>
            </a:r>
            <a:r>
              <a:rPr lang="en-US" altLang="zh-CN" sz="2800" b="1" dirty="0"/>
              <a:t>:</a:t>
            </a:r>
          </a:p>
          <a:p>
            <a:endParaRPr lang="en-US" altLang="zh-CN" sz="2400" b="1" dirty="0"/>
          </a:p>
          <a:p>
            <a:endParaRPr lang="en-US" altLang="zh-CN" sz="2400" b="1" dirty="0"/>
          </a:p>
          <a:p>
            <a:endParaRPr lang="en-US" altLang="zh-CN" sz="2400" b="1" dirty="0"/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/>
              <a:t>缺乏可靠领域知识</a:t>
            </a:r>
            <a:endParaRPr lang="en-US" altLang="zh-CN" sz="2400" dirty="0"/>
          </a:p>
          <a:p>
            <a:pPr marL="742950" lvl="1" indent="-285750">
              <a:buFont typeface="Wingdings" panose="05000000000000000000" pitchFamily="2" charset="2"/>
              <a:buChar char="l"/>
            </a:pPr>
            <a:endParaRPr lang="en-US" altLang="zh-CN" sz="2400" dirty="0"/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/>
              <a:t>缺乏主动问询能力，</a:t>
            </a:r>
            <a:br>
              <a:rPr lang="en-US" altLang="zh-CN" sz="2400" dirty="0"/>
            </a:br>
            <a:r>
              <a:rPr lang="zh-CN" altLang="en-US" sz="2400" dirty="0"/>
              <a:t>倾向于一轮解决问题</a:t>
            </a:r>
            <a:endParaRPr lang="en-US" altLang="zh-CN" sz="2400" dirty="0"/>
          </a:p>
          <a:p>
            <a:pPr marL="742950" lvl="1" indent="-285750">
              <a:buFont typeface="Wingdings" panose="05000000000000000000" pitchFamily="2" charset="2"/>
              <a:buChar char="l"/>
            </a:pPr>
            <a:endParaRPr lang="en-US" altLang="zh-CN" sz="2400" dirty="0"/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/>
              <a:t>患者实际需求对齐能力差</a:t>
            </a:r>
            <a:endParaRPr lang="en-US" altLang="zh-CN" sz="2400" dirty="0"/>
          </a:p>
          <a:p>
            <a:endParaRPr lang="zh-CN" altLang="en-US" dirty="0"/>
          </a:p>
        </p:txBody>
      </p:sp>
      <p:sp>
        <p:nvSpPr>
          <p:cNvPr id="4" name="矩形: 圆角 12"/>
          <p:cNvSpPr/>
          <p:nvPr/>
        </p:nvSpPr>
        <p:spPr>
          <a:xfrm>
            <a:off x="403245" y="2050473"/>
            <a:ext cx="6787264" cy="3864309"/>
          </a:xfrm>
          <a:prstGeom prst="roundRect">
            <a:avLst/>
          </a:prstGeom>
          <a:ln w="571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3"/>
          <p:cNvSpPr txBox="1"/>
          <p:nvPr/>
        </p:nvSpPr>
        <p:spPr>
          <a:xfrm>
            <a:off x="605378" y="2244394"/>
            <a:ext cx="648814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i="0" dirty="0">
                <a:solidFill>
                  <a:srgbClr val="374151"/>
                </a:solidFill>
                <a:effectLst/>
                <a:latin typeface="Söhne"/>
              </a:rPr>
              <a:t>患</a:t>
            </a:r>
            <a:r>
              <a:rPr lang="zh-CN" altLang="en-US" sz="2400" b="0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  <a:endParaRPr lang="en-US" altLang="zh-CN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zh-CN" altLang="en-US" sz="2400" b="0" i="0" dirty="0">
                <a:solidFill>
                  <a:srgbClr val="374151"/>
                </a:solidFill>
                <a:effectLst/>
                <a:latin typeface="Söhne"/>
              </a:rPr>
              <a:t>最近，我白天偶尔会听到耳朵里</a:t>
            </a:r>
            <a:r>
              <a:rPr lang="zh-CN" altLang="en-US" sz="2400" dirty="0">
                <a:solidFill>
                  <a:srgbClr val="374151"/>
                </a:solidFill>
                <a:latin typeface="Söhne"/>
              </a:rPr>
              <a:t>有</a:t>
            </a:r>
            <a:r>
              <a:rPr lang="zh-CN" altLang="en-US" sz="2400" b="0" i="0" dirty="0">
                <a:solidFill>
                  <a:srgbClr val="374151"/>
                </a:solidFill>
                <a:effectLst/>
                <a:latin typeface="Söhne"/>
              </a:rPr>
              <a:t>噼里啪啦的声音，</a:t>
            </a:r>
            <a:r>
              <a:rPr lang="zh-CN" altLang="en-US" sz="2400" dirty="0">
                <a:solidFill>
                  <a:srgbClr val="374151"/>
                </a:solidFill>
                <a:latin typeface="Söhne"/>
              </a:rPr>
              <a:t>感觉很不舒服</a:t>
            </a:r>
            <a:r>
              <a:rPr lang="zh-CN" altLang="en-US" sz="2400" b="0" i="0" dirty="0">
                <a:solidFill>
                  <a:srgbClr val="374151"/>
                </a:solidFill>
                <a:effectLst/>
                <a:latin typeface="Söhne"/>
              </a:rPr>
              <a:t>。就像是气压不平衡的感觉，吞咽时</a:t>
            </a:r>
            <a:r>
              <a:rPr lang="zh-CN" altLang="en-US" sz="2400" dirty="0">
                <a:solidFill>
                  <a:srgbClr val="374151"/>
                </a:solidFill>
                <a:latin typeface="Söhne"/>
              </a:rPr>
              <a:t>也这样</a:t>
            </a:r>
            <a:r>
              <a:rPr lang="en-US" altLang="zh-CN" sz="2400" dirty="0">
                <a:solidFill>
                  <a:srgbClr val="374151"/>
                </a:solidFill>
                <a:latin typeface="Söhne"/>
              </a:rPr>
              <a:t>…..</a:t>
            </a:r>
            <a:endParaRPr lang="zh-CN" altLang="en-US" sz="2400" dirty="0"/>
          </a:p>
        </p:txBody>
      </p:sp>
      <p:sp>
        <p:nvSpPr>
          <p:cNvPr id="6" name="文本框 10"/>
          <p:cNvSpPr txBox="1"/>
          <p:nvPr/>
        </p:nvSpPr>
        <p:spPr>
          <a:xfrm>
            <a:off x="605377" y="3982627"/>
            <a:ext cx="648814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i="0" dirty="0">
                <a:solidFill>
                  <a:srgbClr val="374151"/>
                </a:solidFill>
                <a:effectLst/>
                <a:latin typeface="Söhne"/>
              </a:rPr>
              <a:t>医</a:t>
            </a:r>
            <a:r>
              <a:rPr lang="zh-CN" altLang="en-US" sz="2400" b="0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  <a:endParaRPr lang="en-US" altLang="zh-CN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zh-CN" altLang="en-US" sz="2400" b="0" i="0" dirty="0">
                <a:solidFill>
                  <a:srgbClr val="374151"/>
                </a:solidFill>
                <a:effectLst/>
                <a:latin typeface="Söhne"/>
              </a:rPr>
              <a:t>现在的情况还不好下诊断，</a:t>
            </a:r>
            <a:r>
              <a:rPr lang="zh-CN" altLang="en-US" sz="2400" b="1" i="0" u="sng" dirty="0">
                <a:solidFill>
                  <a:srgbClr val="0070C0"/>
                </a:solidFill>
                <a:effectLst/>
                <a:latin typeface="Söhne"/>
              </a:rPr>
              <a:t>你有没有耳鸣或者头晕？你可能需要先到医院检查一下耳朵，看看是否有炎症。也可能要进行一次听力测试</a:t>
            </a:r>
            <a:r>
              <a:rPr lang="en-US" altLang="zh-CN" sz="2400" b="0" i="0" dirty="0">
                <a:solidFill>
                  <a:srgbClr val="374151"/>
                </a:solidFill>
                <a:effectLst/>
                <a:latin typeface="Söhne"/>
              </a:rPr>
              <a:t>… …</a:t>
            </a:r>
            <a:endParaRPr lang="zh-CN" altLang="en-US" sz="2400" dirty="0"/>
          </a:p>
        </p:txBody>
      </p:sp>
      <p:sp>
        <p:nvSpPr>
          <p:cNvPr id="7" name="文本框 13"/>
          <p:cNvSpPr txBox="1"/>
          <p:nvPr/>
        </p:nvSpPr>
        <p:spPr>
          <a:xfrm>
            <a:off x="403245" y="1328635"/>
            <a:ext cx="2354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真实问诊：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DISC-</a:t>
            </a:r>
            <a:r>
              <a:rPr lang="en-US" altLang="zh-CN" dirty="0" err="1">
                <a:latin typeface="Heiti TC Medium" panose="02000000000000000000" pitchFamily="2" charset="-128"/>
                <a:ea typeface="Heiti TC Medium" panose="02000000000000000000" pitchFamily="2" charset="-128"/>
              </a:rPr>
              <a:t>MedLLM</a:t>
            </a:r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的优势</a:t>
            </a:r>
            <a:endParaRPr lang="en-US" altLang="zh-CN" dirty="0">
              <a:latin typeface="Heiti TC Medium" panose="02000000000000000000" pitchFamily="2" charset="-128"/>
              <a:ea typeface="Heiti TC Medium" panose="02000000000000000000" pitchFamily="2" charset="-128"/>
            </a:endParaRPr>
          </a:p>
        </p:txBody>
      </p:sp>
      <p:sp>
        <p:nvSpPr>
          <p:cNvPr id="12" name="Content Placeholder 2"/>
          <p:cNvSpPr txBox="1"/>
          <p:nvPr/>
        </p:nvSpPr>
        <p:spPr>
          <a:xfrm>
            <a:off x="544421" y="1371613"/>
            <a:ext cx="11422293" cy="4641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dirty="0"/>
              <a:t>知识丰富的</a:t>
            </a:r>
            <a:r>
              <a:rPr lang="zh-CN" dirty="0"/>
              <a:t>数据源</a:t>
            </a:r>
            <a:br>
              <a:rPr lang="en-US" altLang="zh-CN" dirty="0"/>
            </a:b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/>
              <a:t>LLM</a:t>
            </a:r>
            <a:r>
              <a:rPr lang="zh-CN" altLang="en-US" dirty="0"/>
              <a:t>在回路</a:t>
            </a:r>
            <a:r>
              <a:rPr lang="en-US" altLang="zh-CN" dirty="0"/>
              <a:t>-</a:t>
            </a:r>
            <a:r>
              <a:rPr lang="zh-CN" altLang="en-US" dirty="0"/>
              <a:t>人在回路</a:t>
            </a:r>
            <a:br>
              <a:rPr lang="en-US" altLang="zh-CN" dirty="0"/>
            </a:b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dirty="0"/>
              <a:t>真实患者分布引导</a:t>
            </a:r>
            <a:endParaRPr lang="en-US" altLang="zh-CN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</p:txBody>
      </p:sp>
      <p:pic>
        <p:nvPicPr>
          <p:cNvPr id="13" name="图片 2" descr="图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180" y="1371613"/>
            <a:ext cx="7728534" cy="46418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4011" y="6382833"/>
            <a:ext cx="114222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strike="noStrike" dirty="0">
                <a:solidFill>
                  <a:srgbClr val="1A0DAB"/>
                </a:solidFill>
                <a:effectLst/>
                <a:latin typeface="Arial" panose="020B0604020202090204" pitchFamily="34" charset="0"/>
              </a:rPr>
              <a:t>DISC-</a:t>
            </a:r>
            <a:r>
              <a:rPr lang="en-US" b="0" i="0" strike="noStrike" dirty="0" err="1">
                <a:solidFill>
                  <a:srgbClr val="1A0DAB"/>
                </a:solidFill>
                <a:effectLst/>
                <a:latin typeface="Arial" panose="020B0604020202090204" pitchFamily="34" charset="0"/>
              </a:rPr>
              <a:t>MedLLM</a:t>
            </a:r>
            <a:r>
              <a:rPr lang="en-US" b="0" i="0" strike="noStrike" dirty="0">
                <a:solidFill>
                  <a:srgbClr val="1A0DAB"/>
                </a:solidFill>
                <a:effectLst/>
                <a:latin typeface="Arial" panose="020B0604020202090204" pitchFamily="34" charset="0"/>
              </a:rPr>
              <a:t>: Bridging General Large Language Models and Real-World Medical Consultation, 2023 </a:t>
            </a:r>
            <a:r>
              <a:rPr lang="en-US" b="0" i="0" strike="noStrike" dirty="0" err="1">
                <a:solidFill>
                  <a:srgbClr val="1A0DAB"/>
                </a:solidFill>
                <a:effectLst/>
                <a:latin typeface="Arial" panose="020B0604020202090204" pitchFamily="34" charset="0"/>
              </a:rPr>
              <a:t>Arxiv</a:t>
            </a:r>
            <a:endParaRPr lang="en-US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DISC-Med-SFT</a:t>
            </a:r>
            <a:r>
              <a:rPr lang="en-US" altLang="zh-CN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-</a:t>
            </a:r>
            <a:r>
              <a:rPr lang="en-US" altLang="zh-CN" dirty="0" err="1">
                <a:latin typeface="Heiti TC Medium" panose="02000000000000000000" pitchFamily="2" charset="-128"/>
                <a:ea typeface="Heiti TC Medium" panose="02000000000000000000" pitchFamily="2" charset="-128"/>
              </a:rPr>
              <a:t>ext</a:t>
            </a:r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 概览</a:t>
            </a:r>
            <a:endParaRPr lang="en-US" altLang="zh-CN" dirty="0">
              <a:latin typeface="Heiti TC Medium" panose="02000000000000000000" pitchFamily="2" charset="-128"/>
              <a:ea typeface="Heiti TC Medium" panose="02000000000000000000" pitchFamily="2" charset="-128"/>
            </a:endParaRPr>
          </a:p>
        </p:txBody>
      </p:sp>
      <p:sp>
        <p:nvSpPr>
          <p:cNvPr id="3" name="Content Placeholder 2"/>
          <p:cNvSpPr txBox="1"/>
          <p:nvPr/>
        </p:nvSpPr>
        <p:spPr>
          <a:xfrm>
            <a:off x="544420" y="1330049"/>
            <a:ext cx="10852449" cy="4641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</p:txBody>
      </p:sp>
      <p:sp>
        <p:nvSpPr>
          <p:cNvPr id="4" name="Content Placeholder 2"/>
          <p:cNvSpPr txBox="1"/>
          <p:nvPr/>
        </p:nvSpPr>
        <p:spPr>
          <a:xfrm>
            <a:off x="696595" y="1108075"/>
            <a:ext cx="10950985" cy="4641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sz="2600" dirty="0"/>
              <a:t>于</a:t>
            </a:r>
            <a:r>
              <a:rPr sz="2600" dirty="0"/>
              <a:t>DISC-Med-SFT</a:t>
            </a:r>
            <a:r>
              <a:rPr lang="zh-CN" altLang="en-US" sz="2600" dirty="0"/>
              <a:t>的基础上</a:t>
            </a:r>
            <a:r>
              <a:rPr sz="2600" dirty="0" err="1"/>
              <a:t>补充通用领域的数据集和来自现有语料的数据样本，形成了</a:t>
            </a:r>
            <a:r>
              <a:rPr lang="zh-CN" sz="2600" dirty="0"/>
              <a:t>完整的训练数据</a:t>
            </a:r>
            <a:r>
              <a:rPr sz="2600" dirty="0"/>
              <a:t>DISC-Med-SFT-ext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</p:txBody>
      </p:sp>
      <p:pic>
        <p:nvPicPr>
          <p:cNvPr id="5" name="图片 2" descr="表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31" y="2268403"/>
            <a:ext cx="10700274" cy="4536577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重构AI医患对话</a:t>
            </a:r>
            <a:endParaRPr lang="en-US" altLang="zh-CN" dirty="0">
              <a:latin typeface="Heiti TC Medium" panose="02000000000000000000" pitchFamily="2" charset="-128"/>
              <a:ea typeface="Heiti TC Medium" panose="02000000000000000000" pitchFamily="2" charset="-128"/>
            </a:endParaRPr>
          </a:p>
        </p:txBody>
      </p:sp>
      <p:sp>
        <p:nvSpPr>
          <p:cNvPr id="6" name="Content Placeholder 2"/>
          <p:cNvSpPr txBox="1"/>
          <p:nvPr/>
        </p:nvSpPr>
        <p:spPr>
          <a:xfrm>
            <a:off x="544421" y="1177925"/>
            <a:ext cx="11315070" cy="5204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dirty="0"/>
              <a:t>数据来源：互联网诊疗医患对话数据集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sz="2600" b="0" dirty="0"/>
              <a:t>MedDialog</a:t>
            </a:r>
            <a:r>
              <a:rPr lang="en-US" altLang="zh-CN" sz="2600" b="0" dirty="0"/>
              <a:t> (40万) 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sz="2600" b="0" dirty="0"/>
              <a:t>c</a:t>
            </a:r>
            <a:r>
              <a:rPr lang="zh-CN" sz="2600" b="0" dirty="0"/>
              <a:t>MedQA2</a:t>
            </a:r>
            <a:r>
              <a:rPr lang="en-US" altLang="zh-CN" sz="2600" b="0" dirty="0"/>
              <a:t> (2</a:t>
            </a:r>
            <a:r>
              <a:rPr lang="zh-CN" altLang="en-US" sz="2600" b="0" dirty="0"/>
              <a:t>万</a:t>
            </a:r>
            <a:r>
              <a:rPr lang="en-US" altLang="zh-CN" sz="2600" b="0" dirty="0"/>
              <a:t>)</a:t>
            </a:r>
            <a:endParaRPr lang="en-US" altLang="zh-CN" sz="2600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dirty="0"/>
              <a:t>构造方法：利用GPT-3.5来完成数据的重构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dirty="0">
                <a:sym typeface="+mn-ea"/>
              </a:rPr>
              <a:t>提示词（Prompts）遵循以下几个原则：</a:t>
            </a:r>
            <a:endParaRPr lang="zh-CN" altLang="en-US" dirty="0"/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sz="2600" u="sng" dirty="0" err="1"/>
              <a:t>去除口头表达</a:t>
            </a:r>
            <a:r>
              <a:rPr sz="2600" dirty="0"/>
              <a:t>，</a:t>
            </a:r>
            <a:r>
              <a:rPr lang="en-US" sz="2600" dirty="0"/>
              <a:t>完成术语归一化</a:t>
            </a:r>
            <a:r>
              <a:rPr lang="zh-CN" altLang="en-US" sz="2600" dirty="0"/>
              <a:t>，</a:t>
            </a:r>
            <a:r>
              <a:rPr sz="2600" dirty="0" err="1"/>
              <a:t>纠正医生语言使用中的不一致之处</a:t>
            </a:r>
            <a:endParaRPr sz="2600" dirty="0"/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sz="2600" u="sng" dirty="0"/>
              <a:t>坚持事实信息</a:t>
            </a:r>
            <a:r>
              <a:rPr lang="zh-CN" altLang="en-US" sz="2600" dirty="0"/>
              <a:t>，缓解大预言模型幻觉，提供适当解释，提升回答全面性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sz="2600" u="sng" dirty="0"/>
              <a:t>屏蔽伦理风险</a:t>
            </a:r>
            <a:r>
              <a:rPr lang="zh-CN" altLang="en-US" sz="2600" dirty="0"/>
              <a:t>，重写或删除AI医生不应发出的回复，例如要求患者预约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知识图谱问答对</a:t>
            </a:r>
            <a:endParaRPr lang="en-US" altLang="zh-CN" dirty="0">
              <a:latin typeface="Heiti TC Medium" panose="02000000000000000000" pitchFamily="2" charset="-128"/>
              <a:ea typeface="Heiti TC Medium" panose="02000000000000000000" pitchFamily="2" charset="-128"/>
            </a:endParaRPr>
          </a:p>
        </p:txBody>
      </p:sp>
      <p:sp>
        <p:nvSpPr>
          <p:cNvPr id="6" name="矩形: 圆角 14"/>
          <p:cNvSpPr/>
          <p:nvPr/>
        </p:nvSpPr>
        <p:spPr>
          <a:xfrm>
            <a:off x="5485952" y="4290078"/>
            <a:ext cx="6258146" cy="2138766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13"/>
          <p:cNvSpPr/>
          <p:nvPr/>
        </p:nvSpPr>
        <p:spPr>
          <a:xfrm>
            <a:off x="603831" y="4314784"/>
            <a:ext cx="4221308" cy="2138766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Content Placeholder 2"/>
          <p:cNvSpPr txBox="1"/>
          <p:nvPr/>
        </p:nvSpPr>
        <p:spPr>
          <a:xfrm>
            <a:off x="544420" y="1330049"/>
            <a:ext cx="10852449" cy="4641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</p:txBody>
      </p:sp>
      <p:sp>
        <p:nvSpPr>
          <p:cNvPr id="9" name="Content Placeholder 2"/>
          <p:cNvSpPr txBox="1"/>
          <p:nvPr/>
        </p:nvSpPr>
        <p:spPr>
          <a:xfrm>
            <a:off x="696821" y="1330049"/>
            <a:ext cx="10700048" cy="4641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</p:txBody>
      </p:sp>
      <p:sp>
        <p:nvSpPr>
          <p:cNvPr id="10" name="Content Placeholder 2"/>
          <p:cNvSpPr txBox="1"/>
          <p:nvPr>
            <p:custDataLst>
              <p:tags r:id="rId1"/>
            </p:custDataLst>
          </p:nvPr>
        </p:nvSpPr>
        <p:spPr>
          <a:xfrm>
            <a:off x="544195" y="1330325"/>
            <a:ext cx="10982325" cy="5204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dirty="0"/>
              <a:t>数据来源：中文医学知识图谱CMeKG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dirty="0"/>
              <a:t>包含了疾病、症状、药物、诊疗技术等的医学专业知识关联和描述</a:t>
            </a: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dirty="0"/>
              <a:t>利用</a:t>
            </a:r>
            <a:r>
              <a:rPr lang="zh-CN" altLang="en-US" u="sng" dirty="0"/>
              <a:t>真实论坛的科室分布</a:t>
            </a:r>
            <a:r>
              <a:rPr lang="zh-CN" altLang="en-US" dirty="0"/>
              <a:t>指导知识图谱采样</a:t>
            </a: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dirty="0"/>
              <a:t>由</a:t>
            </a:r>
            <a:r>
              <a:rPr lang="en-US" altLang="zh-CN" dirty="0"/>
              <a:t>GPT-3.5</a:t>
            </a:r>
            <a:r>
              <a:rPr lang="zh-CN" altLang="en-US" dirty="0"/>
              <a:t>分步构造超过</a:t>
            </a:r>
            <a:r>
              <a:rPr lang="en-US" altLang="zh-CN" dirty="0"/>
              <a:t>5</a:t>
            </a:r>
            <a:r>
              <a:rPr lang="zh-CN" altLang="en-US" dirty="0"/>
              <a:t>万个医学场景对话样本</a:t>
            </a:r>
            <a:endParaRPr lang="en-US" altLang="zh-CN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altLang="zh-CN" dirty="0"/>
          </a:p>
        </p:txBody>
      </p:sp>
      <p:sp>
        <p:nvSpPr>
          <p:cNvPr id="11" name="文本框 11"/>
          <p:cNvSpPr txBox="1"/>
          <p:nvPr/>
        </p:nvSpPr>
        <p:spPr>
          <a:xfrm>
            <a:off x="696821" y="4489852"/>
            <a:ext cx="42213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实体：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皮脂腺癌症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属性：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临床症状及体征：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"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溃疡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","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感染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","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破溃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", "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","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溃疡病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", "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皮损表面为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红斑或珍珠状外观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"…</a:t>
            </a:r>
          </a:p>
        </p:txBody>
      </p:sp>
      <p:sp>
        <p:nvSpPr>
          <p:cNvPr id="12" name="文本框 12"/>
          <p:cNvSpPr txBox="1"/>
          <p:nvPr/>
        </p:nvSpPr>
        <p:spPr>
          <a:xfrm>
            <a:off x="5853209" y="4368708"/>
            <a:ext cx="582280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Q</a:t>
            </a:r>
            <a:r>
              <a:rPr lang="zh-CN" altLang="en-US" sz="2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请问皮脂腺癌有哪些临床症状和体征？</a:t>
            </a:r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  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皮脂腺癌的临床表现常包括溃疡、感染、破溃等症状，多发生在头皮、面部。皮损表面可呈现红斑或珍珠状。此外，皮脂腺癌也可能呈现红色结节或斑块，偶尔呈淡黄色。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行为偏好数据集 </a:t>
            </a:r>
            <a:r>
              <a:rPr lang="en-US" altLang="zh-CN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–</a:t>
            </a:r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 人类价值对齐</a:t>
            </a:r>
            <a:endParaRPr lang="en-US" altLang="zh-CN" dirty="0">
              <a:latin typeface="Heiti TC Medium" panose="02000000000000000000" pitchFamily="2" charset="-128"/>
              <a:ea typeface="Heiti TC Medium" panose="02000000000000000000" pitchFamily="2" charset="-128"/>
            </a:endParaRPr>
          </a:p>
        </p:txBody>
      </p:sp>
      <p:sp>
        <p:nvSpPr>
          <p:cNvPr id="3" name="Content Placeholder 2"/>
          <p:cNvSpPr txBox="1"/>
          <p:nvPr/>
        </p:nvSpPr>
        <p:spPr>
          <a:xfrm>
            <a:off x="544420" y="1330049"/>
            <a:ext cx="10852449" cy="4641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</p:txBody>
      </p:sp>
      <p:sp>
        <p:nvSpPr>
          <p:cNvPr id="4" name="Content Placeholder 2"/>
          <p:cNvSpPr txBox="1"/>
          <p:nvPr/>
        </p:nvSpPr>
        <p:spPr>
          <a:xfrm>
            <a:off x="696821" y="1330049"/>
            <a:ext cx="10700048" cy="4641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</p:txBody>
      </p:sp>
      <p:sp>
        <p:nvSpPr>
          <p:cNvPr id="6" name="Content Placeholder 2"/>
          <p:cNvSpPr txBox="1"/>
          <p:nvPr>
            <p:custDataLst>
              <p:tags r:id="rId1"/>
            </p:custDataLst>
          </p:nvPr>
        </p:nvSpPr>
        <p:spPr>
          <a:xfrm>
            <a:off x="544420" y="1386287"/>
            <a:ext cx="11647580" cy="5204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dirty="0"/>
              <a:t>用于训练的最终阶段，进一步</a:t>
            </a:r>
            <a:r>
              <a:rPr lang="zh-CN" altLang="en-US" dirty="0"/>
              <a:t>微调</a:t>
            </a:r>
            <a:r>
              <a:rPr lang="zh-CN" dirty="0"/>
              <a:t>模型</a:t>
            </a:r>
            <a:r>
              <a:rPr lang="zh-CN" altLang="en-US" dirty="0"/>
              <a:t>使其</a:t>
            </a:r>
            <a:r>
              <a:rPr lang="zh-CN" dirty="0"/>
              <a:t>更加符合人类偏好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dirty="0">
                <a:sym typeface="+mn-ea"/>
              </a:rPr>
              <a:t>人工挑选</a:t>
            </a:r>
            <a:r>
              <a:rPr lang="en-US" altLang="zh-CN" dirty="0">
                <a:sym typeface="+mn-ea"/>
              </a:rPr>
              <a:t>2000</a:t>
            </a:r>
            <a:r>
              <a:rPr lang="zh-CN" altLang="en-US" dirty="0">
                <a:sym typeface="+mn-ea"/>
              </a:rPr>
              <a:t>个高质量且多样化的样本（</a:t>
            </a:r>
            <a:r>
              <a:rPr lang="zh-CN" dirty="0">
                <a:sym typeface="+mn-ea"/>
              </a:rPr>
              <a:t>MedDialog和</a:t>
            </a:r>
            <a:r>
              <a:rPr lang="en-US" altLang="zh-CN" dirty="0">
                <a:sym typeface="+mn-ea"/>
              </a:rPr>
              <a:t>c</a:t>
            </a:r>
            <a:r>
              <a:rPr lang="zh-CN" dirty="0">
                <a:sym typeface="+mn-ea"/>
              </a:rPr>
              <a:t>MedQA2</a:t>
            </a:r>
            <a:r>
              <a:rPr lang="zh-CN" altLang="en-US" dirty="0">
                <a:sym typeface="+mn-ea"/>
              </a:rPr>
              <a:t>）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sz="2600" dirty="0"/>
              <a:t>挑出数条</a:t>
            </a:r>
            <a:r>
              <a:rPr lang="zh-CN" altLang="zh-CN" sz="2600" dirty="0"/>
              <a:t>对话样例</a:t>
            </a:r>
            <a:r>
              <a:rPr lang="zh-CN" altLang="en-US" sz="2600" dirty="0"/>
              <a:t>经由</a:t>
            </a:r>
            <a:r>
              <a:rPr lang="en-US" altLang="zh-CN" sz="2600" dirty="0"/>
              <a:t>GPT-4</a:t>
            </a:r>
            <a:r>
              <a:rPr lang="zh-CN" altLang="en-US" sz="2600" dirty="0"/>
              <a:t>改写后经过人工修订得到重构样例</a:t>
            </a:r>
            <a:endParaRPr lang="en-US" altLang="zh-CN" sz="2600" dirty="0">
              <a:sym typeface="+mn-ea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sz="2600" dirty="0">
                <a:sym typeface="+mn-ea"/>
              </a:rPr>
              <a:t>连带样例、小样本提交给</a:t>
            </a:r>
            <a:r>
              <a:rPr lang="en-US" altLang="zh-CN" sz="2600" dirty="0">
                <a:sym typeface="+mn-ea"/>
              </a:rPr>
              <a:t>GPT-3.5</a:t>
            </a:r>
            <a:r>
              <a:rPr lang="zh-CN" altLang="en-US" sz="2600" dirty="0">
                <a:sym typeface="+mn-ea"/>
              </a:rPr>
              <a:t>，生成高质量的符合人类偏好的医患对话</a:t>
            </a:r>
            <a:endParaRPr lang="zh-CN" sz="2600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sz="2600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altLang="zh-CN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altLang="zh-CN" dirty="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两阶段健康医疗大模型微调方法</a:t>
            </a:r>
            <a:endParaRPr lang="en-US" altLang="zh-CN" dirty="0">
              <a:latin typeface="Heiti TC Medium" panose="02000000000000000000" pitchFamily="2" charset="-128"/>
              <a:ea typeface="Heiti TC Medium" panose="02000000000000000000" pitchFamily="2" charset="-128"/>
            </a:endParaRPr>
          </a:p>
        </p:txBody>
      </p:sp>
      <p:pic>
        <p:nvPicPr>
          <p:cNvPr id="5" name="图片 4" descr="图示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61" y="1420838"/>
            <a:ext cx="11404974" cy="4600134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  <a:sym typeface="+mn-ea"/>
              </a:rPr>
              <a:t>实验设置</a:t>
            </a:r>
            <a:endParaRPr lang="en-US" altLang="zh-CN" dirty="0">
              <a:latin typeface="Heiti TC Medium" panose="02000000000000000000" pitchFamily="2" charset="-128"/>
              <a:ea typeface="Heiti TC Medium" panose="02000000000000000000" pitchFamily="2" charset="-128"/>
            </a:endParaRPr>
          </a:p>
        </p:txBody>
      </p:sp>
      <p:sp>
        <p:nvSpPr>
          <p:cNvPr id="3" name="Content Placeholder 2"/>
          <p:cNvSpPr txBox="1"/>
          <p:nvPr/>
        </p:nvSpPr>
        <p:spPr>
          <a:xfrm>
            <a:off x="3523841" y="1395178"/>
            <a:ext cx="4416200" cy="25637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/>
              <a:t>通用LLM</a:t>
            </a:r>
            <a:r>
              <a:rPr lang="zh-CN" altLang="en-US" dirty="0"/>
              <a:t>：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/>
              <a:t>GPT-3.5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/>
              <a:t>Baichuan-13B-Chat</a:t>
            </a:r>
          </a:p>
        </p:txBody>
      </p:sp>
      <p:sp>
        <p:nvSpPr>
          <p:cNvPr id="4" name="文本框 5"/>
          <p:cNvSpPr txBox="1"/>
          <p:nvPr/>
        </p:nvSpPr>
        <p:spPr>
          <a:xfrm>
            <a:off x="7692764" y="1403516"/>
            <a:ext cx="6099810" cy="17894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sz="2800" b="1" dirty="0" err="1"/>
              <a:t>中文医</a:t>
            </a:r>
            <a:r>
              <a:rPr lang="zh-CN" altLang="en-US" sz="2800" b="1" dirty="0"/>
              <a:t>疗</a:t>
            </a:r>
            <a:r>
              <a:rPr lang="en-US" altLang="zh-CN" sz="2800" b="1" dirty="0" err="1"/>
              <a:t>对话LLM</a:t>
            </a:r>
            <a:r>
              <a:rPr lang="zh-CN" altLang="en-US" sz="2800" b="1" dirty="0"/>
              <a:t>：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sz="2400" dirty="0">
                <a:latin typeface="+mn-ea"/>
              </a:rPr>
              <a:t>BianQue-2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sz="2400" dirty="0">
                <a:latin typeface="+mn-ea"/>
              </a:rPr>
              <a:t>HuatuoGPT-13B</a:t>
            </a:r>
          </a:p>
        </p:txBody>
      </p:sp>
      <p:sp>
        <p:nvSpPr>
          <p:cNvPr id="6" name="文本框 7"/>
          <p:cNvSpPr txBox="1"/>
          <p:nvPr/>
        </p:nvSpPr>
        <p:spPr>
          <a:xfrm>
            <a:off x="544421" y="2298216"/>
            <a:ext cx="25679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对比模型：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544421" y="5001600"/>
            <a:ext cx="25679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评测数据集：</a:t>
            </a:r>
          </a:p>
        </p:txBody>
      </p:sp>
      <p:sp>
        <p:nvSpPr>
          <p:cNvPr id="9" name="Content Placeholder 2"/>
          <p:cNvSpPr txBox="1"/>
          <p:nvPr/>
        </p:nvSpPr>
        <p:spPr>
          <a:xfrm>
            <a:off x="7997564" y="4294229"/>
            <a:ext cx="4416200" cy="25637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dirty="0"/>
              <a:t>多轮对话：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/>
              <a:t>CMB-Clin (</a:t>
            </a:r>
            <a:r>
              <a:rPr lang="zh-CN" altLang="en-US" dirty="0"/>
              <a:t>模拟问诊</a:t>
            </a:r>
            <a:r>
              <a:rPr lang="en-US" altLang="zh-CN" dirty="0"/>
              <a:t>)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/>
              <a:t>CMD (</a:t>
            </a:r>
            <a:r>
              <a:rPr lang="zh-CN" altLang="en-US" dirty="0"/>
              <a:t>医疗科室</a:t>
            </a:r>
            <a:r>
              <a:rPr lang="en-US" altLang="zh-CN" dirty="0"/>
              <a:t>)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/>
              <a:t>CMID (</a:t>
            </a:r>
            <a:r>
              <a:rPr lang="zh-CN" altLang="en-US" dirty="0"/>
              <a:t>患者意图</a:t>
            </a:r>
            <a:r>
              <a:rPr lang="en-US" altLang="zh-CN" dirty="0"/>
              <a:t>)</a:t>
            </a:r>
          </a:p>
        </p:txBody>
      </p:sp>
      <p:sp>
        <p:nvSpPr>
          <p:cNvPr id="10" name="Content Placeholder 2"/>
          <p:cNvSpPr txBox="1"/>
          <p:nvPr/>
        </p:nvSpPr>
        <p:spPr>
          <a:xfrm>
            <a:off x="3523841" y="4294229"/>
            <a:ext cx="4416200" cy="25637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dirty="0"/>
              <a:t>单轮</a:t>
            </a:r>
            <a:r>
              <a:rPr lang="en-US" altLang="zh-CN" dirty="0"/>
              <a:t>QA</a:t>
            </a:r>
            <a:r>
              <a:rPr lang="zh-CN" altLang="en-US" dirty="0"/>
              <a:t>：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/>
              <a:t>MLEC(</a:t>
            </a:r>
            <a:r>
              <a:rPr lang="zh-CN" altLang="en-US" dirty="0"/>
              <a:t>执业医师资格考试</a:t>
            </a:r>
            <a:r>
              <a:rPr lang="en-US" altLang="zh-CN" dirty="0"/>
              <a:t>)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dirty="0"/>
              <a:t>考研西医综合</a:t>
            </a:r>
            <a:r>
              <a:rPr lang="en-US" altLang="zh-CN" dirty="0"/>
              <a:t>306</a:t>
            </a:r>
          </a:p>
        </p:txBody>
      </p:sp>
      <p:cxnSp>
        <p:nvCxnSpPr>
          <p:cNvPr id="11" name="直接连接符 12"/>
          <p:cNvCxnSpPr/>
          <p:nvPr/>
        </p:nvCxnSpPr>
        <p:spPr>
          <a:xfrm>
            <a:off x="544421" y="4088489"/>
            <a:ext cx="11022739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7345" indent="-347345">
              <a:lnSpc>
                <a:spcPct val="90000"/>
              </a:lnSpc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lang="zh-CN" altLang="en-US" sz="3200" dirty="0">
                <a:solidFill>
                  <a:prstClr val="black"/>
                </a:solidFill>
                <a:latin typeface="宋体" charset="-122"/>
                <a:ea typeface="宋体" charset="-122"/>
                <a:cs typeface="+mn-cs"/>
              </a:rPr>
              <a:t>指令微调的数据构造</a:t>
            </a:r>
            <a:endParaRPr lang="en-US" altLang="zh-CN" sz="3200" dirty="0">
              <a:solidFill>
                <a:prstClr val="black"/>
              </a:solidFill>
              <a:latin typeface="宋体" charset="-122"/>
              <a:ea typeface="宋体" charset="-122"/>
              <a:cs typeface="+mn-cs"/>
            </a:endParaRPr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7</a:t>
            </a:fld>
            <a:endParaRPr lang="zh-CN" altLang="en-US" dirty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实验结果</a:t>
            </a:r>
            <a:r>
              <a:rPr lang="en-US" altLang="zh-CN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——</a:t>
            </a:r>
            <a:r>
              <a:rPr lang="en-US" altLang="zh-CN" dirty="0" err="1">
                <a:latin typeface="Heiti TC Medium" panose="02000000000000000000" pitchFamily="2" charset="-128"/>
                <a:ea typeface="Heiti TC Medium" panose="02000000000000000000" pitchFamily="2" charset="-128"/>
              </a:rPr>
              <a:t>单轮QA</a:t>
            </a:r>
            <a:endParaRPr lang="en-US" altLang="zh-CN" dirty="0">
              <a:latin typeface="Heiti TC Medium" panose="02000000000000000000" pitchFamily="2" charset="-128"/>
              <a:ea typeface="Heiti TC Medium" panose="02000000000000000000" pitchFamily="2" charset="-128"/>
            </a:endParaRPr>
          </a:p>
        </p:txBody>
      </p:sp>
      <p:sp>
        <p:nvSpPr>
          <p:cNvPr id="3" name="Content Placeholder 2"/>
          <p:cNvSpPr txBox="1"/>
          <p:nvPr/>
        </p:nvSpPr>
        <p:spPr>
          <a:xfrm>
            <a:off x="544421" y="1101714"/>
            <a:ext cx="10852150" cy="14304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/>
              <a:t>DISC-</a:t>
            </a:r>
            <a:r>
              <a:rPr lang="en-US" altLang="zh-CN" dirty="0" err="1"/>
              <a:t>MedLLM在小样本</a:t>
            </a:r>
            <a:r>
              <a:rPr lang="zh-CN" altLang="en-US" dirty="0"/>
              <a:t>场景</a:t>
            </a:r>
            <a:r>
              <a:rPr lang="en-US" altLang="zh-CN" dirty="0" err="1"/>
              <a:t>下</a:t>
            </a:r>
            <a:r>
              <a:rPr lang="zh-CN" altLang="en-US" dirty="0"/>
              <a:t>仅次于</a:t>
            </a:r>
            <a:r>
              <a:rPr lang="en-US" altLang="zh-CN" dirty="0"/>
              <a:t>GPT-3.5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 err="1"/>
              <a:t>优于采用强化学习设置训练的HuatuoGPT</a:t>
            </a:r>
            <a:r>
              <a:rPr lang="en-US" altLang="zh-CN" dirty="0"/>
              <a:t>(13B)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dirty="0"/>
          </a:p>
        </p:txBody>
      </p:sp>
      <p:pic>
        <p:nvPicPr>
          <p:cNvPr id="4" name="图片 4" descr="表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283" y="2996418"/>
            <a:ext cx="11723433" cy="3024553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实验结果</a:t>
            </a:r>
            <a:r>
              <a:rPr lang="en-US" altLang="zh-CN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——</a:t>
            </a:r>
            <a:r>
              <a:rPr lang="en-US" altLang="zh-CN" dirty="0" err="1">
                <a:latin typeface="Heiti TC Medium" panose="02000000000000000000" pitchFamily="2" charset="-128"/>
                <a:ea typeface="Heiti TC Medium" panose="02000000000000000000" pitchFamily="2" charset="-128"/>
                <a:sym typeface="+mn-ea"/>
              </a:rPr>
              <a:t>多轮对话</a:t>
            </a:r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  <a:sym typeface="+mn-ea"/>
              </a:rPr>
              <a:t>（</a:t>
            </a:r>
            <a:r>
              <a:rPr 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CMB-Clin</a:t>
            </a:r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  <a:sym typeface="+mn-ea"/>
              </a:rPr>
              <a:t>）</a:t>
            </a:r>
            <a:endParaRPr lang="en-US" altLang="zh-CN" dirty="0">
              <a:latin typeface="Heiti TC Medium" panose="02000000000000000000" pitchFamily="2" charset="-128"/>
              <a:ea typeface="Heiti TC Medium" panose="02000000000000000000" pitchFamily="2" charset="-128"/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680085" y="1188085"/>
            <a:ext cx="10909935" cy="13863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 err="1"/>
              <a:t>DISC-MedLLM获得了最高的综合得分，HuatuoGPT紧随其后</a:t>
            </a: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altLang="zh-CN" dirty="0" err="1"/>
              <a:t>模型</a:t>
            </a:r>
            <a:r>
              <a:rPr lang="zh-CN" altLang="en-US" dirty="0"/>
              <a:t>主动</a:t>
            </a:r>
            <a:r>
              <a:rPr lang="en-US" altLang="zh-CN" dirty="0" err="1"/>
              <a:t>性得分最高</a:t>
            </a:r>
            <a:r>
              <a:rPr lang="en-US" altLang="zh-CN" dirty="0"/>
              <a:t>，</a:t>
            </a:r>
            <a:r>
              <a:rPr lang="zh-CN" altLang="en-US" dirty="0"/>
              <a:t>针对</a:t>
            </a:r>
            <a:r>
              <a:rPr lang="en-US" altLang="zh-CN" dirty="0" err="1"/>
              <a:t>行为模式</a:t>
            </a:r>
            <a:r>
              <a:rPr lang="zh-CN" altLang="en-US" dirty="0"/>
              <a:t>目标确立的</a:t>
            </a:r>
            <a:r>
              <a:rPr lang="en-US" altLang="zh-CN" dirty="0" err="1"/>
              <a:t>训练方法</a:t>
            </a:r>
            <a:r>
              <a:rPr lang="zh-CN" altLang="en-US" dirty="0"/>
              <a:t>是</a:t>
            </a:r>
            <a:r>
              <a:rPr lang="en-US" altLang="zh-CN" dirty="0"/>
              <a:t>有效</a:t>
            </a:r>
            <a:r>
              <a:rPr lang="zh-CN" altLang="en-US" dirty="0"/>
              <a:t>的</a:t>
            </a:r>
          </a:p>
        </p:txBody>
      </p:sp>
      <p:pic>
        <p:nvPicPr>
          <p:cNvPr id="6" name="图片 3" descr="表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299" y="2749453"/>
            <a:ext cx="10575401" cy="3637280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421" y="267253"/>
            <a:ext cx="11069510" cy="605851"/>
          </a:xfrm>
        </p:spPr>
        <p:txBody>
          <a:bodyPr/>
          <a:lstStyle/>
          <a:p>
            <a:r>
              <a:rPr lang="en-US" altLang="zh-CN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DISC-</a:t>
            </a:r>
            <a:r>
              <a:rPr lang="en-US" altLang="zh-CN" dirty="0" err="1">
                <a:latin typeface="Heiti TC Medium" panose="02000000000000000000" pitchFamily="2" charset="-128"/>
                <a:ea typeface="Heiti TC Medium" panose="02000000000000000000" pitchFamily="2" charset="-128"/>
              </a:rPr>
              <a:t>MedLLM</a:t>
            </a:r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：一个中文医疗健康个人助手</a:t>
            </a:r>
            <a:endParaRPr lang="en-US" altLang="zh-CN" dirty="0">
              <a:latin typeface="Heiti TC Medium" panose="02000000000000000000" pitchFamily="2" charset="-128"/>
              <a:ea typeface="Heiti TC Medium" panose="02000000000000000000" pitchFamily="2" charset="-128"/>
            </a:endParaRPr>
          </a:p>
        </p:txBody>
      </p:sp>
      <p:sp>
        <p:nvSpPr>
          <p:cNvPr id="7" name="Content Placeholder 2"/>
          <p:cNvSpPr txBox="1"/>
          <p:nvPr/>
        </p:nvSpPr>
        <p:spPr>
          <a:xfrm>
            <a:off x="544421" y="1011883"/>
            <a:ext cx="11153937" cy="4641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b="1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b="0" dirty="0">
                <a:latin typeface="system-ui"/>
              </a:rPr>
              <a:t> </a:t>
            </a:r>
            <a:r>
              <a:rPr lang="en-US" altLang="zh-CN" b="0" dirty="0" err="1">
                <a:latin typeface="system-ui"/>
              </a:rPr>
              <a:t>Github</a:t>
            </a:r>
            <a:r>
              <a:rPr lang="en-US" altLang="zh-CN" b="0" dirty="0">
                <a:latin typeface="system-ui"/>
              </a:rPr>
              <a:t> </a:t>
            </a:r>
            <a:r>
              <a:rPr lang="zh-CN" altLang="en-US" b="0" dirty="0">
                <a:latin typeface="system-ui"/>
              </a:rPr>
              <a:t>获得</a:t>
            </a:r>
            <a:r>
              <a:rPr lang="en-US" altLang="zh-CN" b="0" dirty="0">
                <a:latin typeface="system-ui"/>
              </a:rPr>
              <a:t>500</a:t>
            </a:r>
            <a:r>
              <a:rPr lang="zh-CN" altLang="en-US" b="0" dirty="0">
                <a:latin typeface="system-ui"/>
              </a:rPr>
              <a:t>余次点赞，</a:t>
            </a:r>
            <a:r>
              <a:rPr lang="en-US" altLang="zh-CN" b="0" dirty="0">
                <a:latin typeface="system-ui"/>
              </a:rPr>
              <a:t>demo</a:t>
            </a:r>
            <a:r>
              <a:rPr lang="zh-CN" altLang="en-US" b="0" dirty="0">
                <a:latin typeface="system-ui"/>
              </a:rPr>
              <a:t>获得超过</a:t>
            </a:r>
            <a:r>
              <a:rPr lang="en-US" altLang="zh-CN" b="0" dirty="0">
                <a:latin typeface="system-ui"/>
              </a:rPr>
              <a:t>10</a:t>
            </a:r>
            <a:r>
              <a:rPr lang="zh-CN" altLang="en-US" b="0" dirty="0">
                <a:latin typeface="system-ui"/>
              </a:rPr>
              <a:t>万次交互</a:t>
            </a:r>
            <a:endParaRPr lang="en-US" altLang="zh-CN" b="0" dirty="0">
              <a:latin typeface="system-ui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zh-CN" altLang="en-US" b="0" dirty="0">
                <a:latin typeface="system-ui"/>
              </a:rPr>
              <a:t>与</a:t>
            </a:r>
            <a:r>
              <a:rPr lang="zh-CN" altLang="en-US" u="sng" dirty="0">
                <a:latin typeface="system-ui"/>
              </a:rPr>
              <a:t>复旦五官科医院在导诊场景</a:t>
            </a:r>
            <a:r>
              <a:rPr lang="zh-CN" altLang="en-US" b="0" dirty="0">
                <a:latin typeface="system-ui"/>
              </a:rPr>
              <a:t>进行深入合作</a:t>
            </a:r>
            <a:endParaRPr lang="en-US" altLang="zh-CN" b="0" dirty="0">
              <a:latin typeface="system-ui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6138" y="2459944"/>
            <a:ext cx="3867793" cy="4130803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42" y="2455290"/>
            <a:ext cx="7087317" cy="36669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8069" y="6221415"/>
            <a:ext cx="6264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http://</a:t>
            </a:r>
            <a:r>
              <a:rPr lang="en-US" sz="2400" dirty="0" err="1"/>
              <a:t>med.fudan-disc.com</a:t>
            </a:r>
            <a:r>
              <a:rPr lang="en-US" sz="2400" dirty="0"/>
              <a:t>/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任务介绍</a:t>
            </a:r>
            <a:r>
              <a:rPr lang="en-US" altLang="zh-CN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-</a:t>
            </a:r>
            <a:r>
              <a:rPr lang="zh-CN" altLang="en-US" dirty="0">
                <a:latin typeface="Heiti TC Medium" panose="02000000000000000000" pitchFamily="2" charset="-128"/>
                <a:ea typeface="Heiti TC Medium" panose="02000000000000000000" pitchFamily="2" charset="-128"/>
              </a:rPr>
              <a:t>现存问题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8743733" y="6439240"/>
            <a:ext cx="2743200" cy="365126"/>
          </a:xfrm>
        </p:spPr>
        <p:txBody>
          <a:bodyPr/>
          <a:lstStyle/>
          <a:p>
            <a:fld id="{CB97EF2D-26AB-4B8E-994F-76E2F1993B11}" type="slidenum">
              <a:rPr lang="zh-CN" altLang="en-US" smtClean="0"/>
              <a:t>73</a:t>
            </a:fld>
            <a:endParaRPr lang="zh-CN" altLang="en-US" dirty="0"/>
          </a:p>
        </p:txBody>
      </p:sp>
      <p:pic>
        <p:nvPicPr>
          <p:cNvPr id="18" name="内容占位符 17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3139146" y="1757069"/>
            <a:ext cx="1057404" cy="1082945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205" y="1993675"/>
            <a:ext cx="1645211" cy="210750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2282" y="2252065"/>
            <a:ext cx="1469234" cy="1849112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31706" y="4185131"/>
            <a:ext cx="1590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通用语言模型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948338" y="4189672"/>
            <a:ext cx="1590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医学语言模型</a:t>
            </a:r>
          </a:p>
        </p:txBody>
      </p:sp>
      <p:sp>
        <p:nvSpPr>
          <p:cNvPr id="16" name="箭头: 右 15"/>
          <p:cNvSpPr/>
          <p:nvPr/>
        </p:nvSpPr>
        <p:spPr>
          <a:xfrm>
            <a:off x="2630897" y="2851105"/>
            <a:ext cx="2090323" cy="43253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3100182" y="3294731"/>
            <a:ext cx="1469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指令微调</a:t>
            </a:r>
          </a:p>
        </p:txBody>
      </p:sp>
      <p:sp>
        <p:nvSpPr>
          <p:cNvPr id="21" name="矩形: 圆角 20"/>
          <p:cNvSpPr/>
          <p:nvPr/>
        </p:nvSpPr>
        <p:spPr>
          <a:xfrm>
            <a:off x="3039378" y="3707642"/>
            <a:ext cx="1256940" cy="71329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单轮问答</a:t>
            </a:r>
          </a:p>
        </p:txBody>
      </p:sp>
      <p:sp>
        <p:nvSpPr>
          <p:cNvPr id="22" name="矩形: 圆角 21"/>
          <p:cNvSpPr/>
          <p:nvPr/>
        </p:nvSpPr>
        <p:spPr>
          <a:xfrm>
            <a:off x="3039378" y="4640335"/>
            <a:ext cx="1363166" cy="71329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医学知识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课本</a:t>
            </a:r>
            <a:r>
              <a:rPr lang="en-US" altLang="zh-CN" sz="1600" b="1" dirty="0">
                <a:solidFill>
                  <a:schemeClr val="accent1"/>
                </a:solidFill>
              </a:rPr>
              <a:t>/</a:t>
            </a:r>
            <a:r>
              <a:rPr lang="zh-CN" altLang="en-US" sz="1600" b="1" dirty="0">
                <a:solidFill>
                  <a:schemeClr val="accent1"/>
                </a:solidFill>
              </a:rPr>
              <a:t>科普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49049" y="1641821"/>
            <a:ext cx="3547358" cy="3283638"/>
          </a:xfrm>
          <a:prstGeom prst="rect">
            <a:avLst/>
          </a:prstGeom>
        </p:spPr>
      </p:pic>
      <p:sp>
        <p:nvSpPr>
          <p:cNvPr id="26" name="箭头: 右 25"/>
          <p:cNvSpPr/>
          <p:nvPr/>
        </p:nvSpPr>
        <p:spPr>
          <a:xfrm>
            <a:off x="6679115" y="2862196"/>
            <a:ext cx="1640086" cy="43253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/>
          <p:cNvSpPr/>
          <p:nvPr/>
        </p:nvSpPr>
        <p:spPr>
          <a:xfrm>
            <a:off x="6989828" y="2546929"/>
            <a:ext cx="1018660" cy="1063068"/>
          </a:xfrm>
          <a:custGeom>
            <a:avLst/>
            <a:gdLst>
              <a:gd name="T0" fmla="*/ 613 w 644"/>
              <a:gd name="T1" fmla="*/ 488 h 638"/>
              <a:gd name="T2" fmla="*/ 437 w 644"/>
              <a:gd name="T3" fmla="*/ 313 h 638"/>
              <a:gd name="T4" fmla="*/ 600 w 644"/>
              <a:gd name="T5" fmla="*/ 150 h 638"/>
              <a:gd name="T6" fmla="*/ 600 w 644"/>
              <a:gd name="T7" fmla="*/ 38 h 638"/>
              <a:gd name="T8" fmla="*/ 489 w 644"/>
              <a:gd name="T9" fmla="*/ 38 h 638"/>
              <a:gd name="T10" fmla="*/ 326 w 644"/>
              <a:gd name="T11" fmla="*/ 201 h 638"/>
              <a:gd name="T12" fmla="*/ 155 w 644"/>
              <a:gd name="T13" fmla="*/ 30 h 638"/>
              <a:gd name="T14" fmla="*/ 44 w 644"/>
              <a:gd name="T15" fmla="*/ 30 h 638"/>
              <a:gd name="T16" fmla="*/ 44 w 644"/>
              <a:gd name="T17" fmla="*/ 142 h 638"/>
              <a:gd name="T18" fmla="*/ 215 w 644"/>
              <a:gd name="T19" fmla="*/ 313 h 638"/>
              <a:gd name="T20" fmla="*/ 31 w 644"/>
              <a:gd name="T21" fmla="*/ 496 h 638"/>
              <a:gd name="T22" fmla="*/ 31 w 644"/>
              <a:gd name="T23" fmla="*/ 608 h 638"/>
              <a:gd name="T24" fmla="*/ 143 w 644"/>
              <a:gd name="T25" fmla="*/ 608 h 638"/>
              <a:gd name="T26" fmla="*/ 326 w 644"/>
              <a:gd name="T27" fmla="*/ 424 h 638"/>
              <a:gd name="T28" fmla="*/ 501 w 644"/>
              <a:gd name="T29" fmla="*/ 600 h 638"/>
              <a:gd name="T30" fmla="*/ 613 w 644"/>
              <a:gd name="T31" fmla="*/ 600 h 638"/>
              <a:gd name="T32" fmla="*/ 613 w 644"/>
              <a:gd name="T33" fmla="*/ 488 h 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44" h="638">
                <a:moveTo>
                  <a:pt x="613" y="488"/>
                </a:moveTo>
                <a:lnTo>
                  <a:pt x="437" y="313"/>
                </a:lnTo>
                <a:lnTo>
                  <a:pt x="600" y="150"/>
                </a:lnTo>
                <a:cubicBezTo>
                  <a:pt x="631" y="119"/>
                  <a:pt x="631" y="69"/>
                  <a:pt x="600" y="38"/>
                </a:cubicBezTo>
                <a:cubicBezTo>
                  <a:pt x="569" y="8"/>
                  <a:pt x="520" y="8"/>
                  <a:pt x="489" y="38"/>
                </a:cubicBezTo>
                <a:lnTo>
                  <a:pt x="326" y="201"/>
                </a:lnTo>
                <a:lnTo>
                  <a:pt x="155" y="30"/>
                </a:lnTo>
                <a:cubicBezTo>
                  <a:pt x="124" y="0"/>
                  <a:pt x="74" y="0"/>
                  <a:pt x="44" y="30"/>
                </a:cubicBezTo>
                <a:cubicBezTo>
                  <a:pt x="13" y="61"/>
                  <a:pt x="13" y="111"/>
                  <a:pt x="44" y="142"/>
                </a:cubicBezTo>
                <a:lnTo>
                  <a:pt x="215" y="313"/>
                </a:lnTo>
                <a:lnTo>
                  <a:pt x="31" y="496"/>
                </a:lnTo>
                <a:cubicBezTo>
                  <a:pt x="0" y="527"/>
                  <a:pt x="0" y="577"/>
                  <a:pt x="31" y="608"/>
                </a:cubicBezTo>
                <a:cubicBezTo>
                  <a:pt x="62" y="638"/>
                  <a:pt x="112" y="638"/>
                  <a:pt x="143" y="608"/>
                </a:cubicBezTo>
                <a:lnTo>
                  <a:pt x="326" y="424"/>
                </a:lnTo>
                <a:lnTo>
                  <a:pt x="501" y="600"/>
                </a:lnTo>
                <a:cubicBezTo>
                  <a:pt x="532" y="630"/>
                  <a:pt x="582" y="630"/>
                  <a:pt x="613" y="600"/>
                </a:cubicBezTo>
                <a:cubicBezTo>
                  <a:pt x="644" y="569"/>
                  <a:pt x="644" y="519"/>
                  <a:pt x="613" y="488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矩形: 圆角 26"/>
          <p:cNvSpPr/>
          <p:nvPr/>
        </p:nvSpPr>
        <p:spPr>
          <a:xfrm>
            <a:off x="7916743" y="4975113"/>
            <a:ext cx="1256940" cy="71329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多轮对话</a:t>
            </a:r>
          </a:p>
        </p:txBody>
      </p:sp>
      <p:sp>
        <p:nvSpPr>
          <p:cNvPr id="28" name="矩形: 圆角 27"/>
          <p:cNvSpPr/>
          <p:nvPr/>
        </p:nvSpPr>
        <p:spPr>
          <a:xfrm>
            <a:off x="9350213" y="4963002"/>
            <a:ext cx="1256940" cy="71329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场景复杂</a:t>
            </a:r>
          </a:p>
        </p:txBody>
      </p:sp>
      <p:sp>
        <p:nvSpPr>
          <p:cNvPr id="29" name="矩形: 圆角 28"/>
          <p:cNvSpPr/>
          <p:nvPr/>
        </p:nvSpPr>
        <p:spPr>
          <a:xfrm>
            <a:off x="10783684" y="4963002"/>
            <a:ext cx="1256940" cy="71329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多样患者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6" grpId="0" animBg="1"/>
      <p:bldP spid="25" grpId="0" animBg="1"/>
      <p:bldP spid="27" grpId="0" animBg="1"/>
      <p:bldP spid="28" grpId="0" animBg="1"/>
      <p:bldP spid="29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任务介绍</a:t>
            </a:r>
            <a:r>
              <a:rPr lang="en-US" altLang="zh-CN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-</a:t>
            </a:r>
            <a:r>
              <a:rPr lang="zh-CN" altLang="en-US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例子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308882" y="7868046"/>
            <a:ext cx="11103158" cy="5051897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en-US" altLang="zh-CN" sz="1600" b="0" dirty="0">
              <a:solidFill>
                <a:schemeClr val="bg1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74</a:t>
            </a:fld>
            <a:endParaRPr lang="zh-CN" altLang="en-US" dirty="0"/>
          </a:p>
        </p:txBody>
      </p:sp>
      <p:sp>
        <p:nvSpPr>
          <p:cNvPr id="7" name="矩形: 圆角 6"/>
          <p:cNvSpPr/>
          <p:nvPr/>
        </p:nvSpPr>
        <p:spPr>
          <a:xfrm>
            <a:off x="671740" y="1689519"/>
            <a:ext cx="4941394" cy="115662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chemeClr val="tx1"/>
                </a:solidFill>
              </a:rPr>
              <a:t>患者：</a:t>
            </a:r>
            <a:endParaRPr lang="en-US" altLang="zh-CN" b="1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一名 </a:t>
            </a:r>
            <a:r>
              <a:rPr lang="en-US" altLang="zh-CN" dirty="0">
                <a:solidFill>
                  <a:schemeClr val="tx1"/>
                </a:solidFill>
              </a:rPr>
              <a:t>12 </a:t>
            </a:r>
            <a:r>
              <a:rPr lang="zh-CN" altLang="en-US" dirty="0">
                <a:solidFill>
                  <a:schemeClr val="tx1"/>
                </a:solidFill>
              </a:rPr>
              <a:t>岁的女孩因发热、呼吸粗促和</a:t>
            </a:r>
            <a:r>
              <a:rPr lang="en-US" altLang="zh-CN" dirty="0">
                <a:solidFill>
                  <a:schemeClr val="tx1"/>
                </a:solidFill>
              </a:rPr>
              <a:t>..</a:t>
            </a:r>
            <a:r>
              <a:rPr lang="zh-CN" altLang="en-US" dirty="0">
                <a:solidFill>
                  <a:schemeClr val="tx1"/>
                </a:solidFill>
              </a:rPr>
              <a:t>她病情最可能的原因是什么？</a:t>
            </a:r>
          </a:p>
        </p:txBody>
      </p:sp>
      <p:sp>
        <p:nvSpPr>
          <p:cNvPr id="9" name="矩形: 圆角 8"/>
          <p:cNvSpPr/>
          <p:nvPr/>
        </p:nvSpPr>
        <p:spPr>
          <a:xfrm>
            <a:off x="671740" y="3142430"/>
            <a:ext cx="4941394" cy="104051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chemeClr val="tx1"/>
                </a:solidFill>
              </a:rPr>
              <a:t>LLM</a:t>
            </a:r>
            <a:r>
              <a:rPr lang="zh-CN" altLang="en-US" b="1" dirty="0">
                <a:solidFill>
                  <a:schemeClr val="tx1"/>
                </a:solidFill>
              </a:rPr>
              <a:t>：</a:t>
            </a:r>
            <a:endParaRPr lang="en-US" altLang="zh-CN" b="1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她病情最可能的原因是肺炎链球菌。</a:t>
            </a:r>
          </a:p>
        </p:txBody>
      </p:sp>
      <p:sp>
        <p:nvSpPr>
          <p:cNvPr id="10" name="矩形: 圆角 9"/>
          <p:cNvSpPr/>
          <p:nvPr/>
        </p:nvSpPr>
        <p:spPr>
          <a:xfrm>
            <a:off x="6223319" y="1689519"/>
            <a:ext cx="4941394" cy="115662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chemeClr val="tx1"/>
                </a:solidFill>
              </a:rPr>
              <a:t>患者：</a:t>
            </a:r>
            <a:endParaRPr lang="en-US" altLang="zh-CN" b="1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我发烧一天了，身体疼，喉咙也疼。我应该挂什么科室啊？</a:t>
            </a:r>
          </a:p>
        </p:txBody>
      </p:sp>
      <p:sp>
        <p:nvSpPr>
          <p:cNvPr id="13" name="矩形: 圆角 12"/>
          <p:cNvSpPr/>
          <p:nvPr/>
        </p:nvSpPr>
        <p:spPr>
          <a:xfrm>
            <a:off x="6223319" y="3128278"/>
            <a:ext cx="4941394" cy="115662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chemeClr val="tx1"/>
                </a:solidFill>
              </a:rPr>
              <a:t>护士：</a:t>
            </a:r>
            <a:endParaRPr lang="en-US" altLang="zh-CN" b="1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您好！您还有其他症状吗，比如咳嗽或咳痰？您最近有没有遇到过有类似症状的人？</a:t>
            </a:r>
          </a:p>
        </p:txBody>
      </p:sp>
      <p:sp>
        <p:nvSpPr>
          <p:cNvPr id="14" name="矩形: 圆角 13"/>
          <p:cNvSpPr/>
          <p:nvPr/>
        </p:nvSpPr>
        <p:spPr>
          <a:xfrm>
            <a:off x="6223319" y="4494373"/>
            <a:ext cx="4941394" cy="115662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chemeClr val="tx1"/>
                </a:solidFill>
              </a:rPr>
              <a:t>患者：</a:t>
            </a:r>
            <a:endParaRPr lang="en-US" altLang="zh-CN" b="1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我就想知道该去哪个科室，</a:t>
            </a:r>
            <a:r>
              <a:rPr lang="zh-CN" altLang="en-US" b="1" dirty="0">
                <a:solidFill>
                  <a:srgbClr val="FF0000"/>
                </a:solidFill>
              </a:rPr>
              <a:t>问这些干啥！赶紧告诉我应该去哪！</a:t>
            </a:r>
            <a:r>
              <a:rPr lang="zh-CN" altLang="en-US" dirty="0">
                <a:solidFill>
                  <a:schemeClr val="tx1"/>
                </a:solidFill>
              </a:rPr>
              <a:t>还有我这次</a:t>
            </a:r>
            <a:r>
              <a:rPr lang="zh-CN" altLang="en-US" b="1" dirty="0">
                <a:solidFill>
                  <a:srgbClr val="FF0000"/>
                </a:solidFill>
              </a:rPr>
              <a:t>能用医保吧</a:t>
            </a:r>
            <a:r>
              <a:rPr lang="zh-CN" altLang="en-US" dirty="0">
                <a:solidFill>
                  <a:schemeClr val="tx1"/>
                </a:solidFill>
              </a:rPr>
              <a:t>？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176742" y="5650998"/>
            <a:ext cx="3058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。。。 。。。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5873026" y="1282615"/>
            <a:ext cx="0" cy="5394346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任务介绍</a:t>
            </a:r>
            <a:r>
              <a:rPr lang="en-US" altLang="zh-CN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-</a:t>
            </a:r>
            <a:r>
              <a:rPr lang="zh-CN" altLang="en-US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医疗场景模拟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真实场景的多样性和复杂性</a:t>
            </a:r>
            <a:endParaRPr lang="en-US" altLang="zh-CN" b="0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不同的</a:t>
            </a:r>
            <a:r>
              <a:rPr lang="zh-CN" altLang="en-US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性格，背景</a:t>
            </a: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的患者，在不同</a:t>
            </a:r>
            <a:r>
              <a:rPr lang="zh-CN" altLang="en-US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情绪</a:t>
            </a: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，不同</a:t>
            </a:r>
            <a:r>
              <a:rPr lang="zh-CN" altLang="en-US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场景</a:t>
            </a: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下表现出多样化的</a:t>
            </a:r>
            <a:r>
              <a:rPr lang="zh-CN" altLang="en-US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语言风格</a:t>
            </a: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和</a:t>
            </a:r>
            <a:r>
              <a:rPr lang="zh-CN" altLang="en-US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行为偏好</a:t>
            </a:r>
            <a:endParaRPr lang="en-US" altLang="zh-CN" b="1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患者存在“不够理想”的行为逻辑：岔开话题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/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回避问题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/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情绪爆发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服务流控制</a:t>
            </a:r>
            <a:endParaRPr lang="en-US" altLang="zh-CN" b="0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目标驱动的多轮对话，完成目标需要做什么</a:t>
            </a:r>
            <a:r>
              <a:rPr lang="en-US" altLang="zh-CN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-&gt;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决策制定</a:t>
            </a:r>
            <a:r>
              <a:rPr lang="en-US" altLang="zh-CN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-&gt;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进行回复</a:t>
            </a:r>
            <a:endParaRPr lang="en-US" altLang="zh-CN" b="0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完成医疗目标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需要的</a:t>
            </a:r>
            <a:r>
              <a:rPr lang="zh-CN" altLang="en-US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一系列决策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和对应的</a:t>
            </a:r>
            <a:r>
              <a:rPr lang="zh-CN" altLang="en-US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能力（主动问询</a:t>
            </a:r>
            <a:r>
              <a:rPr lang="en-US" altLang="zh-CN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/</a:t>
            </a:r>
            <a:r>
              <a:rPr lang="zh-CN" altLang="en-US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信息收集</a:t>
            </a:r>
            <a:r>
              <a:rPr lang="en-US" altLang="zh-CN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/</a:t>
            </a:r>
            <a:r>
              <a:rPr lang="zh-CN" altLang="en-US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情感支持）</a:t>
            </a:r>
            <a:endParaRPr lang="en-US" altLang="zh-CN" b="1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303519" y="1405464"/>
            <a:ext cx="3042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</a:rPr>
              <a:t>真实的患者模拟</a:t>
            </a:r>
          </a:p>
        </p:txBody>
      </p:sp>
      <p:sp>
        <p:nvSpPr>
          <p:cNvPr id="7" name="矩形: 圆角 6"/>
          <p:cNvSpPr/>
          <p:nvPr/>
        </p:nvSpPr>
        <p:spPr>
          <a:xfrm>
            <a:off x="5261956" y="1236839"/>
            <a:ext cx="2053243" cy="73736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/>
          <p:cNvSpPr/>
          <p:nvPr/>
        </p:nvSpPr>
        <p:spPr>
          <a:xfrm>
            <a:off x="2836231" y="3668363"/>
            <a:ext cx="2053243" cy="73736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169919" y="3715928"/>
            <a:ext cx="3042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</a:rPr>
              <a:t>动作空间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r>
              <a:rPr lang="zh-CN" altLang="en-US" sz="2000" b="1" dirty="0">
                <a:solidFill>
                  <a:srgbClr val="FF0000"/>
                </a:solidFill>
              </a:rPr>
              <a:t>监督信息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 animBg="1"/>
      <p:bldP spid="9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仿真环境</a:t>
            </a:r>
            <a:r>
              <a:rPr lang="en-US" altLang="zh-CN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-</a:t>
            </a:r>
            <a:r>
              <a:rPr lang="zh-CN" altLang="en-US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总体流程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聚焦</a:t>
            </a:r>
            <a:r>
              <a:rPr lang="zh-CN" altLang="en-US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医院门诊中</a:t>
            </a:r>
            <a:r>
              <a:rPr lang="zh-CN" altLang="en-US" dirty="0">
                <a:solidFill>
                  <a:schemeClr val="accent5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分诊导诊</a:t>
            </a: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的场景</a:t>
            </a:r>
            <a:endParaRPr lang="en-US" altLang="zh-CN" b="0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marL="0" indent="0">
              <a:buNone/>
            </a:pPr>
            <a:endParaRPr lang="en-US" altLang="zh-CN" b="0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根据真实世界的种子数据，进行</a:t>
            </a:r>
            <a:r>
              <a:rPr lang="zh-CN" altLang="en-US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场景准备</a:t>
            </a:r>
            <a:endParaRPr lang="en-US" altLang="zh-CN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marL="742950" lvl="1" indent="-514350">
              <a:lnSpc>
                <a:spcPct val="150000"/>
              </a:lnSpc>
            </a:pP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生成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患者画像，场景设定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marL="742950" lvl="1" indent="-514350">
              <a:lnSpc>
                <a:spcPct val="150000"/>
              </a:lnSpc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监督智能体的初始化：信息嵌入</a:t>
            </a:r>
            <a:endParaRPr lang="en-US" altLang="zh-CN" b="0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在场景设置下，生成</a:t>
            </a:r>
            <a:r>
              <a:rPr lang="zh-CN" altLang="en-US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仿真对话</a:t>
            </a:r>
            <a:endParaRPr lang="en-US" altLang="zh-CN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marL="742950" lvl="1" indent="-514350">
              <a:lnSpc>
                <a:spcPct val="150000"/>
              </a:lnSpc>
            </a:pP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患者模拟器描述自己的需求，开启对话</a:t>
            </a:r>
            <a:endParaRPr lang="en-US" altLang="zh-CN" b="0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marL="742950" lvl="1" indent="-514350">
              <a:lnSpc>
                <a:spcPct val="150000"/>
              </a:lnSpc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导诊护士和患者之间发生多轮对话，监督者每轮对话给出一次监督意见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marL="742950" lvl="1" indent="-514350">
              <a:lnSpc>
                <a:spcPct val="150000"/>
              </a:lnSpc>
            </a:pP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需求解决，患者结束对话</a:t>
            </a:r>
            <a:endParaRPr lang="en-US" altLang="zh-CN" b="0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marL="742950" lvl="1" indent="-514350">
              <a:lnSpc>
                <a:spcPct val="150000"/>
              </a:lnSpc>
            </a:pPr>
            <a:endParaRPr lang="en-US" altLang="zh-CN" b="0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marL="514350" indent="-514350">
              <a:buFont typeface="+mj-ea"/>
              <a:buAutoNum type="circleNumDbPlain"/>
            </a:pPr>
            <a:endParaRPr lang="zh-CN" altLang="en-US" b="0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76</a:t>
            </a:fld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469" y="1290945"/>
            <a:ext cx="770941" cy="101116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9790" y="1244461"/>
            <a:ext cx="770941" cy="111873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0237" y="2967602"/>
            <a:ext cx="1260346" cy="1118734"/>
          </a:xfrm>
          <a:prstGeom prst="rect">
            <a:avLst/>
          </a:prstGeom>
        </p:spPr>
      </p:pic>
      <p:sp>
        <p:nvSpPr>
          <p:cNvPr id="11" name="箭头: 右 10"/>
          <p:cNvSpPr/>
          <p:nvPr/>
        </p:nvSpPr>
        <p:spPr>
          <a:xfrm>
            <a:off x="8264769" y="1529862"/>
            <a:ext cx="445021" cy="158261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箭头: 左 11"/>
          <p:cNvSpPr/>
          <p:nvPr/>
        </p:nvSpPr>
        <p:spPr>
          <a:xfrm>
            <a:off x="8225538" y="1734607"/>
            <a:ext cx="484252" cy="158261"/>
          </a:xfrm>
          <a:prstGeom prst="lef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直角上 12"/>
          <p:cNvSpPr/>
          <p:nvPr/>
        </p:nvSpPr>
        <p:spPr>
          <a:xfrm>
            <a:off x="8709790" y="2746121"/>
            <a:ext cx="592472" cy="708283"/>
          </a:xfrm>
          <a:prstGeom prst="bentUpArrow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7454597" y="2363195"/>
            <a:ext cx="770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患者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8632016" y="2363195"/>
            <a:ext cx="1012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导诊护士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530237" y="4086336"/>
            <a:ext cx="9951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监督者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仿真环境</a:t>
            </a:r>
            <a:r>
              <a:rPr lang="en-US" altLang="zh-CN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-</a:t>
            </a:r>
            <a:r>
              <a:rPr lang="zh-CN" altLang="en-US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数据支持</a:t>
            </a:r>
            <a:r>
              <a:rPr lang="en-US" altLang="zh-CN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&amp;</a:t>
            </a:r>
            <a:r>
              <a:rPr lang="zh-CN" altLang="en-US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场景准备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906761" y="9529918"/>
            <a:ext cx="11103158" cy="5051897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en-US" altLang="zh-CN" sz="1600" b="0" dirty="0">
              <a:solidFill>
                <a:schemeClr val="bg1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77</a:t>
            </a:fld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078" y="1216504"/>
            <a:ext cx="4403095" cy="350278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286" y="1232900"/>
            <a:ext cx="4403095" cy="346998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rcRect t="4738"/>
          <a:stretch>
            <a:fillRect/>
          </a:stretch>
        </p:blipFill>
        <p:spPr>
          <a:xfrm>
            <a:off x="1313190" y="5264886"/>
            <a:ext cx="590632" cy="75322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4208" y="5331862"/>
            <a:ext cx="1457528" cy="762106"/>
          </a:xfrm>
          <a:prstGeom prst="rect">
            <a:avLst/>
          </a:prstGeom>
        </p:spPr>
      </p:pic>
      <p:sp>
        <p:nvSpPr>
          <p:cNvPr id="15" name="矩形: 圆角 14"/>
          <p:cNvSpPr/>
          <p:nvPr/>
        </p:nvSpPr>
        <p:spPr>
          <a:xfrm>
            <a:off x="3662509" y="4991954"/>
            <a:ext cx="1564912" cy="64954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患者画像</a:t>
            </a:r>
          </a:p>
        </p:txBody>
      </p:sp>
      <p:sp>
        <p:nvSpPr>
          <p:cNvPr id="16" name="矩形: 圆角 15"/>
          <p:cNvSpPr/>
          <p:nvPr/>
        </p:nvSpPr>
        <p:spPr>
          <a:xfrm>
            <a:off x="3662509" y="5866215"/>
            <a:ext cx="1564912" cy="64954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场景设定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394346" y="4991954"/>
            <a:ext cx="601769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effectLst/>
                <a:latin typeface="Consolas" panose="020B0609020204030204" pitchFamily="49" charset="0"/>
              </a:rPr>
              <a:t>对医学知识的了解程度，对症状的描述表达能力，对导诊人员提问的理解能力，数字和逻辑能力，沟通的积极性等方面。</a:t>
            </a:r>
          </a:p>
          <a:p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5343963" y="5828416"/>
            <a:ext cx="564596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effectLst/>
                <a:latin typeface="Consolas" panose="020B0609020204030204" pitchFamily="49" charset="0"/>
              </a:rPr>
              <a:t>患者来到医院时的场景和内心活动，根据患者症状的严重程度表述出患者不同的心理状态</a:t>
            </a:r>
          </a:p>
          <a:p>
            <a:endParaRPr lang="zh-CN" altLang="en-US" sz="1600" b="1" dirty="0">
              <a:effectLst/>
              <a:latin typeface="Consolas" panose="020B0609020204030204" pitchFamily="49" charset="0"/>
            </a:endParaRP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5" grpId="0" animBg="1"/>
      <p:bldP spid="16" grpId="0" animBg="1"/>
      <p:bldP spid="17" grpId="0"/>
      <p:bldP spid="18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仿真环境</a:t>
            </a:r>
            <a:r>
              <a:rPr lang="en-US" altLang="zh-CN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-</a:t>
            </a:r>
            <a:r>
              <a:rPr lang="zh-CN" altLang="en-US" dirty="0">
                <a:solidFill>
                  <a:schemeClr val="accent1"/>
                </a:solidFill>
                <a:latin typeface="Arial" panose="020B0604020202090204" pitchFamily="34" charset="0"/>
                <a:ea typeface="黑体" panose="02010609060101010101" pitchFamily="49" charset="-122"/>
                <a:cs typeface="Arial" panose="020B0604020202090204" pitchFamily="34" charset="0"/>
              </a:rPr>
              <a:t>对话模拟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pic>
        <p:nvPicPr>
          <p:cNvPr id="16" name="内容占位符 15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5254527" y="3886321"/>
            <a:ext cx="1428949" cy="400106"/>
          </a:xfrm>
        </p:spPr>
      </p:pic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78</a:t>
            </a:fld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101" y="1614834"/>
            <a:ext cx="8135485" cy="49441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rcRect l="3316" t="2567" r="-1328" b="-1"/>
          <a:stretch>
            <a:fillRect/>
          </a:stretch>
        </p:blipFill>
        <p:spPr>
          <a:xfrm>
            <a:off x="527776" y="3105276"/>
            <a:ext cx="2264520" cy="326074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6300" y="1384563"/>
            <a:ext cx="4117079" cy="142573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0529" y="2065860"/>
            <a:ext cx="802178" cy="39472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8"/>
          <a:srcRect b="2725"/>
          <a:stretch>
            <a:fillRect/>
          </a:stretch>
        </p:blipFill>
        <p:spPr>
          <a:xfrm>
            <a:off x="6145096" y="3105276"/>
            <a:ext cx="1881987" cy="1644694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9683" y="4828902"/>
            <a:ext cx="886048" cy="248094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67550" y="5653989"/>
            <a:ext cx="838522" cy="25844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104" y="5197362"/>
            <a:ext cx="1057830" cy="304748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6916302" y="5197362"/>
            <a:ext cx="1371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宋体" pitchFamily="2" charset="-122"/>
                <a:ea typeface="宋体" pitchFamily="2" charset="-122"/>
              </a:rPr>
              <a:t>监督调整</a:t>
            </a: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43198" y="6141569"/>
            <a:ext cx="2734057" cy="192431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05071" y="6239464"/>
            <a:ext cx="1542352" cy="253386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9882" y="2301831"/>
            <a:ext cx="1152113" cy="412789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59882" y="2354336"/>
            <a:ext cx="12845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患者人格模拟</a:t>
            </a:r>
          </a:p>
        </p:txBody>
      </p:sp>
      <p:graphicFrame>
        <p:nvGraphicFramePr>
          <p:cNvPr id="32" name="图示 31"/>
          <p:cNvGraphicFramePr/>
          <p:nvPr/>
        </p:nvGraphicFramePr>
        <p:xfrm>
          <a:off x="7762942" y="1556595"/>
          <a:ext cx="4771435" cy="4889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sp>
        <p:nvSpPr>
          <p:cNvPr id="34" name="文本框 33"/>
          <p:cNvSpPr txBox="1"/>
          <p:nvPr/>
        </p:nvSpPr>
        <p:spPr>
          <a:xfrm>
            <a:off x="9242147" y="3254277"/>
            <a:ext cx="17919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kern="1200" dirty="0">
                <a:solidFill>
                  <a:prstClr val="black"/>
                </a:solidFill>
                <a:latin typeface="Calibri"/>
                <a:ea typeface="等线" panose="02010600030101010101" pitchFamily="2" charset="-122"/>
                <a:cs typeface="+mn-cs"/>
              </a:rPr>
              <a:t>导诊护士做出</a:t>
            </a:r>
            <a:r>
              <a:rPr lang="zh-CN" altLang="en-US" sz="1800" b="1" kern="1200" dirty="0">
                <a:solidFill>
                  <a:schemeClr val="accent2">
                    <a:lumMod val="75000"/>
                  </a:schemeClr>
                </a:solidFill>
                <a:latin typeface="Calibri"/>
                <a:ea typeface="等线" panose="02010600030101010101" pitchFamily="2" charset="-122"/>
                <a:cs typeface="+mn-cs"/>
              </a:rPr>
              <a:t>动作决策</a:t>
            </a:r>
            <a:r>
              <a:rPr lang="zh-CN" altLang="en-US" sz="1800" b="1" kern="1200" dirty="0">
                <a:solidFill>
                  <a:prstClr val="black"/>
                </a:solidFill>
                <a:latin typeface="Calibri"/>
                <a:ea typeface="等线" panose="02010600030101010101" pitchFamily="2" charset="-122"/>
                <a:cs typeface="+mn-cs"/>
              </a:rPr>
              <a:t>，根据监督意见进行</a:t>
            </a:r>
            <a:r>
              <a:rPr lang="zh-CN" altLang="en-US" sz="1800" b="1" kern="1200" dirty="0">
                <a:solidFill>
                  <a:schemeClr val="accent2">
                    <a:lumMod val="75000"/>
                  </a:schemeClr>
                </a:solidFill>
                <a:latin typeface="Calibri"/>
                <a:ea typeface="等线" panose="02010600030101010101" pitchFamily="2" charset="-122"/>
                <a:cs typeface="+mn-cs"/>
              </a:rPr>
              <a:t>调整</a:t>
            </a:r>
            <a:r>
              <a:rPr lang="zh-CN" altLang="en-US" sz="1800" b="1" kern="1200" dirty="0">
                <a:solidFill>
                  <a:prstClr val="black"/>
                </a:solidFill>
                <a:latin typeface="Calibri"/>
                <a:ea typeface="等线" panose="02010600030101010101" pitchFamily="2" charset="-122"/>
                <a:cs typeface="+mn-cs"/>
              </a:rPr>
              <a:t>，</a:t>
            </a:r>
            <a:r>
              <a:rPr lang="zh-CN" altLang="en-US" sz="1800" b="1" kern="1200" dirty="0">
                <a:solidFill>
                  <a:schemeClr val="accent2">
                    <a:lumMod val="75000"/>
                  </a:schemeClr>
                </a:solidFill>
                <a:latin typeface="Calibri"/>
                <a:ea typeface="等线" panose="02010600030101010101" pitchFamily="2" charset="-122"/>
                <a:cs typeface="+mn-cs"/>
              </a:rPr>
              <a:t>生成回复</a:t>
            </a:r>
          </a:p>
          <a:p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9252669" y="5228958"/>
            <a:ext cx="1791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患者做出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动作决策</a:t>
            </a:r>
            <a:r>
              <a:rPr lang="zh-CN" altLang="en-US" b="1" dirty="0"/>
              <a:t>，随后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根据自身信息和人格进行回复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实验结果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-</a:t>
            </a:r>
            <a:r>
              <a:rPr lang="zh-CN" altLang="en-US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总体结果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使用</a:t>
            </a:r>
            <a:r>
              <a:rPr lang="en-US" altLang="zh-CN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SFMSS</a:t>
            </a: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构造</a:t>
            </a:r>
            <a:r>
              <a:rPr lang="en-US" altLang="zh-CN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2000</a:t>
            </a: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条仿真样本，在</a:t>
            </a:r>
            <a:r>
              <a:rPr lang="en-US" altLang="zh-CN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Qwen2-7B</a:t>
            </a:r>
            <a:r>
              <a:rPr lang="zh-CN" altLang="en-US" b="0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上训练得到 </a:t>
            </a:r>
            <a:r>
              <a:rPr lang="en-US" altLang="zh-CN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SFMSS-Nurse</a:t>
            </a:r>
          </a:p>
          <a:p>
            <a:pPr lvl="1"/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Role-playing baseline</a:t>
            </a: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：直接对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GPT-4o</a:t>
            </a: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角色扮演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prompt</a:t>
            </a: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代替导诊护士模拟，传统方法构造数据集进行训练。</a:t>
            </a:r>
            <a:endParaRPr lang="en-US" altLang="zh-CN" dirty="0">
              <a:solidFill>
                <a:schemeClr val="bg2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79</a:t>
            </a:fld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628342" y="6076711"/>
            <a:ext cx="10680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分诊</a:t>
            </a:r>
            <a:r>
              <a:rPr lang="zh-CN" altLang="en-US" sz="2800" b="1" dirty="0">
                <a:solidFill>
                  <a:schemeClr val="accent1"/>
                </a:solidFill>
              </a:rPr>
              <a:t>更准确，更高效，信息收集能力更优，更好的整体表现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859" y="2491409"/>
            <a:ext cx="10801637" cy="35853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代表性的微调指令数据集合</a:t>
            </a:r>
          </a:p>
        </p:txBody>
      </p:sp>
      <p:pic>
        <p:nvPicPr>
          <p:cNvPr id="7" name="Picture 6" descr="A table with numbers and letters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949" y="1301387"/>
            <a:ext cx="6383311" cy="5456418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317291" y="1401581"/>
            <a:ext cx="11557417" cy="545641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宋体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基于现有的</a:t>
            </a:r>
            <a:r>
              <a:rPr kumimoji="1" lang="en-US" altLang="zh-CN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NLP</a:t>
            </a: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任务数据集重构</a:t>
            </a: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基于日常对话数据构建</a:t>
            </a: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endParaRPr kumimoji="1" lang="en-US" altLang="zh-CN" sz="26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503050405090304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</a:pPr>
            <a:r>
              <a:rPr kumimoji="1"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503050405090304" pitchFamily="18" charset="0"/>
              </a:rPr>
              <a:t>基于合成数据构建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实验结果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-</a:t>
            </a:r>
            <a:r>
              <a:rPr lang="zh-CN" altLang="en-US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用户</a:t>
            </a:r>
            <a:r>
              <a:rPr lang="en-US" altLang="zh-CN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&amp;</a:t>
            </a:r>
            <a:r>
              <a:rPr lang="zh-CN" altLang="en-US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专家评估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招募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15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名用户和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15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名临床专家对进行匿名投票。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lvl="1"/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用户扮演患者与不同的模型进行对话，两两对比选择胜出的模型</a:t>
            </a:r>
            <a:endParaRPr lang="en-US" altLang="zh-CN" dirty="0">
              <a:solidFill>
                <a:schemeClr val="bg2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  <a:p>
            <a:pPr lvl="1"/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专家阅读不同模型作为导诊护士与模拟患者生成的对话样本，并进行两两比较，选出胜出的模型</a:t>
            </a:r>
            <a:endParaRPr lang="en-US" altLang="zh-CN" dirty="0">
              <a:solidFill>
                <a:schemeClr val="bg2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80</a:t>
            </a:fld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7554534" y="3477577"/>
            <a:ext cx="36409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更加符合人类偏好，能够处理真实情况</a:t>
            </a:r>
            <a:endParaRPr lang="en-US" altLang="zh-CN" sz="2400" b="1" dirty="0">
              <a:solidFill>
                <a:schemeClr val="accent1"/>
              </a:solidFill>
            </a:endParaRPr>
          </a:p>
          <a:p>
            <a:endParaRPr lang="en-US" altLang="zh-CN" sz="2400" b="1" dirty="0">
              <a:solidFill>
                <a:schemeClr val="accent1"/>
              </a:solidFill>
            </a:endParaRPr>
          </a:p>
          <a:p>
            <a:r>
              <a:rPr lang="zh-CN" altLang="en-US" sz="2400" b="1" dirty="0">
                <a:solidFill>
                  <a:schemeClr val="accent1"/>
                </a:solidFill>
              </a:rPr>
              <a:t>更加符合临床需求，医学逻辑与真正的医生更对齐。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158" y="2839323"/>
            <a:ext cx="6125626" cy="36753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实验结果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-</a:t>
            </a:r>
            <a:r>
              <a:rPr lang="zh-CN" altLang="en-US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进一步分析</a:t>
            </a:r>
            <a:r>
              <a:rPr lang="en-US" altLang="zh-CN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:</a:t>
            </a:r>
            <a:r>
              <a:rPr lang="zh-CN" altLang="en-US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患者模拟的拟真性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17100" y="1290945"/>
            <a:ext cx="5052675" cy="5051897"/>
          </a:xfrm>
        </p:spPr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以受教育程度为例，观察不同设定下患者模拟的行为差异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81</a:t>
            </a:fld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40" y="2149480"/>
            <a:ext cx="5072654" cy="4296587"/>
          </a:xfrm>
          <a:prstGeom prst="rect">
            <a:avLst/>
          </a:prstGeom>
        </p:spPr>
      </p:pic>
      <p:sp>
        <p:nvSpPr>
          <p:cNvPr id="7" name="内容占位符 2"/>
          <p:cNvSpPr txBox="1"/>
          <p:nvPr/>
        </p:nvSpPr>
        <p:spPr>
          <a:xfrm>
            <a:off x="6250722" y="1290945"/>
            <a:ext cx="5052675" cy="5051897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  <a:defRPr sz="2600" b="1" kern="1200" baseline="0">
                <a:solidFill>
                  <a:schemeClr val="tx1"/>
                </a:solidFill>
                <a:latin typeface="Times New Roman" panose="02020503050405090304" pitchFamily="18" charset="0"/>
                <a:ea typeface="华文中宋" panose="0201060004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90204" pitchFamily="34" charset="0"/>
              <a:buChar char="•"/>
              <a:defRPr sz="2200" kern="1200" baseline="0">
                <a:solidFill>
                  <a:schemeClr val="tx1"/>
                </a:solidFill>
                <a:latin typeface="Times New Roman" panose="02020503050405090304" pitchFamily="18" charset="0"/>
                <a:ea typeface="华文中宋" panose="02010600040101010101" pitchFamily="2" charset="-122"/>
                <a:cs typeface="Times New Roman" panose="02020503050405090304" pitchFamily="18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>
                  <a:lumMod val="75000"/>
                </a:schemeClr>
              </a:buClr>
              <a:buFont typeface="Times New Roman" panose="02020503050405090304" pitchFamily="18" charset="0"/>
              <a:buChar char="‣"/>
              <a:defRPr sz="1800" kern="1200" baseline="0">
                <a:solidFill>
                  <a:schemeClr val="tx1"/>
                </a:solidFill>
                <a:latin typeface="Times New Roman" panose="02020503050405090304" pitchFamily="18" charset="0"/>
                <a:ea typeface="华文中宋" panose="0201060004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503050405090304" pitchFamily="18" charset="0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503050405090304" pitchFamily="18" charset="0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临床专家对患者模拟的拟真性打分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644657" y="5380744"/>
            <a:ext cx="520942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专家认为</a:t>
            </a:r>
            <a:r>
              <a:rPr lang="zh-CN" altLang="en-US" sz="2000" b="1" dirty="0">
                <a:solidFill>
                  <a:schemeClr val="accent1"/>
                </a:solidFill>
              </a:rPr>
              <a:t>超过</a:t>
            </a:r>
            <a:r>
              <a:rPr lang="en-US" altLang="zh-CN" sz="2000" b="1" dirty="0">
                <a:solidFill>
                  <a:schemeClr val="accent1"/>
                </a:solidFill>
              </a:rPr>
              <a:t>80%</a:t>
            </a:r>
            <a:r>
              <a:rPr lang="zh-CN" altLang="en-US" dirty="0"/>
              <a:t>的模拟患者</a:t>
            </a:r>
            <a:r>
              <a:rPr lang="zh-CN" altLang="en-US" b="1" dirty="0">
                <a:solidFill>
                  <a:schemeClr val="accent1"/>
                </a:solidFill>
              </a:rPr>
              <a:t>与真实患者难以分辨，或行为接近。</a:t>
            </a:r>
            <a:endParaRPr lang="en-US" altLang="zh-CN" b="1" dirty="0">
              <a:solidFill>
                <a:schemeClr val="accent1"/>
              </a:solidFill>
            </a:endParaRPr>
          </a:p>
          <a:p>
            <a:r>
              <a:rPr lang="en-US" altLang="zh-CN" dirty="0"/>
              <a:t>SFMSS</a:t>
            </a:r>
            <a:r>
              <a:rPr lang="zh-CN" altLang="en-US" b="1" dirty="0">
                <a:solidFill>
                  <a:schemeClr val="accent1"/>
                </a:solidFill>
              </a:rPr>
              <a:t>与真实场景更加对齐</a:t>
            </a:r>
            <a:r>
              <a:rPr lang="zh-CN" altLang="en-US" dirty="0"/>
              <a:t>，能够诱导患者模拟更真实的表现。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4657" y="2322857"/>
            <a:ext cx="5439687" cy="29070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实验结果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-</a:t>
            </a:r>
            <a:r>
              <a:rPr lang="zh-CN" altLang="en-US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进一步分析</a:t>
            </a:r>
            <a:r>
              <a:rPr lang="en-US" altLang="zh-CN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:</a:t>
            </a:r>
            <a:r>
              <a:rPr lang="zh-CN" altLang="en-US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患者模拟对导诊结果的影响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17100" y="1290945"/>
            <a:ext cx="5052675" cy="5051897"/>
          </a:xfrm>
        </p:spPr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不同受教育程度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82</a:t>
            </a:fld>
            <a:endParaRPr lang="zh-CN" altLang="en-US" dirty="0"/>
          </a:p>
        </p:txBody>
      </p:sp>
      <p:sp>
        <p:nvSpPr>
          <p:cNvPr id="7" name="内容占位符 2"/>
          <p:cNvSpPr txBox="1"/>
          <p:nvPr/>
        </p:nvSpPr>
        <p:spPr>
          <a:xfrm>
            <a:off x="6250722" y="1290945"/>
            <a:ext cx="5052675" cy="5051897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6A3E9"/>
              </a:buClr>
              <a:buSzPct val="80000"/>
              <a:buFont typeface="Times New Roman" panose="02020503050405090304" pitchFamily="18" charset="0"/>
              <a:buChar char="►"/>
              <a:defRPr sz="2600" b="1" kern="1200" baseline="0">
                <a:solidFill>
                  <a:schemeClr val="tx1"/>
                </a:solidFill>
                <a:latin typeface="Times New Roman" panose="02020503050405090304" pitchFamily="18" charset="0"/>
                <a:ea typeface="华文中宋" panose="02010600040101010101" pitchFamily="2" charset="-122"/>
                <a:cs typeface="Times New Roman" panose="0202050305040509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90204" pitchFamily="34" charset="0"/>
              <a:buChar char="•"/>
              <a:defRPr sz="2200" kern="1200" baseline="0">
                <a:solidFill>
                  <a:schemeClr val="tx1"/>
                </a:solidFill>
                <a:latin typeface="Times New Roman" panose="02020503050405090304" pitchFamily="18" charset="0"/>
                <a:ea typeface="华文中宋" panose="02010600040101010101" pitchFamily="2" charset="-122"/>
                <a:cs typeface="Times New Roman" panose="02020503050405090304" pitchFamily="18" charset="0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>
                  <a:lumMod val="75000"/>
                </a:schemeClr>
              </a:buClr>
              <a:buFont typeface="Times New Roman" panose="02020503050405090304" pitchFamily="18" charset="0"/>
              <a:buChar char="‣"/>
              <a:defRPr sz="1800" kern="1200" baseline="0">
                <a:solidFill>
                  <a:schemeClr val="tx1"/>
                </a:solidFill>
                <a:latin typeface="Times New Roman" panose="02020503050405090304" pitchFamily="18" charset="0"/>
                <a:ea typeface="华文中宋" panose="02010600040101010101" pitchFamily="2" charset="-122"/>
                <a:cs typeface="Times New Roman" panose="0202050305040509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503050405090304" pitchFamily="18" charset="0"/>
                <a:ea typeface="等线" panose="02010600030101010101" pitchFamily="2" charset="-122"/>
                <a:cs typeface="Times New Roman" panose="0202050305040509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503050405090304" pitchFamily="18" charset="0"/>
                <a:ea typeface="等线" panose="02010600030101010101" pitchFamily="2" charset="-122"/>
                <a:cs typeface="Times New Roman" panose="0202050305040509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90204" pitchFamily="34" charset="0"/>
              </a:rPr>
              <a:t>不同大五人格设定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77382" y="5292197"/>
            <a:ext cx="103825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SFMSS-Nurse </a:t>
            </a:r>
            <a:r>
              <a:rPr lang="zh-CN" altLang="en-US" sz="2400" dirty="0"/>
              <a:t>能够</a:t>
            </a:r>
            <a:r>
              <a:rPr lang="zh-CN" altLang="en-US" sz="2400" b="1" dirty="0">
                <a:solidFill>
                  <a:schemeClr val="accent1"/>
                </a:solidFill>
              </a:rPr>
              <a:t>更好的处理真实场景（小学和初中学历人群占比最高）</a:t>
            </a:r>
            <a:r>
              <a:rPr lang="zh-CN" altLang="en-US" sz="2400" dirty="0"/>
              <a:t>，且</a:t>
            </a:r>
            <a:r>
              <a:rPr lang="zh-CN" altLang="en-US" sz="2400" b="1" dirty="0">
                <a:solidFill>
                  <a:schemeClr val="accent1"/>
                </a:solidFill>
              </a:rPr>
              <a:t>在不同人格设定下表现更稳定</a:t>
            </a:r>
            <a:r>
              <a:rPr lang="zh-CN" altLang="en-US" sz="2400" dirty="0"/>
              <a:t>，尤其在部分负向人格有较强的处理能力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00" y="1821692"/>
            <a:ext cx="5398154" cy="3238893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6128" y="1821692"/>
            <a:ext cx="5591444" cy="30661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5382" y="1305673"/>
            <a:ext cx="7393029" cy="5506607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B97EF2D-26AB-4B8E-994F-76E2F1993B11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17101" y="411933"/>
            <a:ext cx="11103159" cy="605851"/>
          </a:xfrm>
        </p:spPr>
        <p:txBody>
          <a:bodyPr/>
          <a:lstStyle/>
          <a:p>
            <a:r>
              <a:rPr lang="zh-CN" altLang="en-US" dirty="0">
                <a:latin typeface="DengXian" charset="-122"/>
                <a:ea typeface="DengXian" charset="-122"/>
              </a:rPr>
              <a:t>基于现有的</a:t>
            </a:r>
            <a:r>
              <a:rPr lang="en-US" altLang="zh-CN" dirty="0">
                <a:latin typeface="DengXian" charset="-122"/>
                <a:ea typeface="DengXian" charset="-122"/>
              </a:rPr>
              <a:t>NLP</a:t>
            </a:r>
            <a:r>
              <a:rPr lang="zh-CN" altLang="en-US" dirty="0">
                <a:latin typeface="DengXian" charset="-122"/>
                <a:ea typeface="DengXian" charset="-122"/>
              </a:rPr>
              <a:t>任务数据集构建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953589" y="2312126"/>
            <a:ext cx="1580606" cy="9797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输入</a:t>
            </a:r>
            <a:r>
              <a:rPr lang="zh-CN" altLang="en-US" dirty="0"/>
              <a:t>：</a:t>
            </a:r>
            <a:r>
              <a:rPr lang="en-US" altLang="zh-CN" dirty="0"/>
              <a:t>X</a:t>
            </a:r>
          </a:p>
          <a:p>
            <a:pPr algn="ctr"/>
            <a:r>
              <a:rPr lang="en-US" dirty="0" err="1"/>
              <a:t>输出</a:t>
            </a:r>
            <a:r>
              <a:rPr lang="zh-CN" altLang="en-US" dirty="0"/>
              <a:t>：</a:t>
            </a:r>
            <a:r>
              <a:rPr lang="en-US" altLang="zh-CN" dirty="0"/>
              <a:t>Y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953589" y="5037909"/>
            <a:ext cx="1580606" cy="9797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任务描述</a:t>
            </a:r>
            <a:r>
              <a:rPr lang="zh-CN" altLang="en-US" dirty="0"/>
              <a:t>：</a:t>
            </a:r>
            <a:r>
              <a:rPr lang="en-US" altLang="zh-CN" dirty="0"/>
              <a:t>Z</a:t>
            </a:r>
            <a:endParaRPr lang="en-US" dirty="0"/>
          </a:p>
          <a:p>
            <a:pPr algn="ctr"/>
            <a:r>
              <a:rPr lang="en-US" dirty="0"/>
              <a:t>输入</a:t>
            </a:r>
            <a:r>
              <a:rPr lang="zh-CN" altLang="en-US" dirty="0"/>
              <a:t>：</a:t>
            </a:r>
            <a:r>
              <a:rPr lang="en-US" altLang="zh-CN" dirty="0"/>
              <a:t>X</a:t>
            </a:r>
          </a:p>
          <a:p>
            <a:pPr algn="ctr"/>
            <a:r>
              <a:rPr lang="en-US" dirty="0" err="1"/>
              <a:t>输出</a:t>
            </a:r>
            <a:r>
              <a:rPr lang="zh-CN" altLang="en-US" dirty="0"/>
              <a:t>：</a:t>
            </a:r>
            <a:r>
              <a:rPr lang="en-US" altLang="zh-CN" dirty="0"/>
              <a:t>Y</a:t>
            </a:r>
            <a:endParaRPr lang="en-US" dirty="0"/>
          </a:p>
        </p:txBody>
      </p:sp>
      <p:cxnSp>
        <p:nvCxnSpPr>
          <p:cNvPr id="35" name="Straight Arrow Connector 34"/>
          <p:cNvCxnSpPr>
            <a:stCxn id="2" idx="2"/>
            <a:endCxn id="33" idx="0"/>
          </p:cNvCxnSpPr>
          <p:nvPr/>
        </p:nvCxnSpPr>
        <p:spPr>
          <a:xfrm>
            <a:off x="1743892" y="3291840"/>
            <a:ext cx="0" cy="1746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SDS@Fudan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5124</Words>
  <Application>Microsoft Macintosh PowerPoint</Application>
  <PresentationFormat>宽屏</PresentationFormat>
  <Paragraphs>691</Paragraphs>
  <Slides>82</Slides>
  <Notes>67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82</vt:i4>
      </vt:variant>
    </vt:vector>
  </HeadingPairs>
  <TitlesOfParts>
    <vt:vector size="107" baseType="lpstr">
      <vt:lpstr>DengXian</vt:lpstr>
      <vt:lpstr>DengXian</vt:lpstr>
      <vt:lpstr>黑体</vt:lpstr>
      <vt:lpstr>华文中宋</vt:lpstr>
      <vt:lpstr>思源宋体 VF SemiBold</vt:lpstr>
      <vt:lpstr>宋体</vt:lpstr>
      <vt:lpstr>微软雅黑</vt:lpstr>
      <vt:lpstr>微软雅黑 Light</vt:lpstr>
      <vt:lpstr>Heiti TC Medium</vt:lpstr>
      <vt:lpstr>Inter</vt:lpstr>
      <vt:lpstr>Microsoft YaHei UI</vt:lpstr>
      <vt:lpstr>Söhne</vt:lpstr>
      <vt:lpstr>Source Han Serif HC VF SemiBol</vt:lpstr>
      <vt:lpstr>system-ui</vt:lpstr>
      <vt:lpstr>Arial</vt:lpstr>
      <vt:lpstr>Arial Rounded MT Bold</vt:lpstr>
      <vt:lpstr>Bahnschrift SemiCondensed</vt:lpstr>
      <vt:lpstr>Calibri</vt:lpstr>
      <vt:lpstr>Calibri Light</vt:lpstr>
      <vt:lpstr>Cambria Math</vt:lpstr>
      <vt:lpstr>Consolas</vt:lpstr>
      <vt:lpstr>Segoe UI</vt:lpstr>
      <vt:lpstr>Times New Roman</vt:lpstr>
      <vt:lpstr>Wingdings</vt:lpstr>
      <vt:lpstr>SDS@Fudan Theme</vt:lpstr>
      <vt:lpstr>PowerPoint 演示文稿</vt:lpstr>
      <vt:lpstr>背景</vt:lpstr>
      <vt:lpstr>为什么要使用指令微调</vt:lpstr>
      <vt:lpstr>大模型的指令微调（Instruction Tuning）</vt:lpstr>
      <vt:lpstr>指令微调的目的</vt:lpstr>
      <vt:lpstr>指令微调的发展历程</vt:lpstr>
      <vt:lpstr>目录</vt:lpstr>
      <vt:lpstr>代表性的微调指令数据集合</vt:lpstr>
      <vt:lpstr>基于现有的NLP任务数据集构建</vt:lpstr>
      <vt:lpstr>指令微调先驱工作：Google FLAN 系列</vt:lpstr>
      <vt:lpstr>指令微调先驱工作：Google FLAN 系列</vt:lpstr>
      <vt:lpstr>指令微调先驱工作：Google FLAN 系列</vt:lpstr>
      <vt:lpstr>Flan的启发：任务越多效果越好</vt:lpstr>
      <vt:lpstr>Prompt Share：Prompt 模版众包平台</vt:lpstr>
      <vt:lpstr>大规模提升微调指令的规模 FLAN-V2</vt:lpstr>
      <vt:lpstr>思维链数据的样本构造方法</vt:lpstr>
      <vt:lpstr>微调指令数据构建方法</vt:lpstr>
      <vt:lpstr>微调指令数据构建方法</vt:lpstr>
      <vt:lpstr>基于日常对话数据构建</vt:lpstr>
      <vt:lpstr>基于用户查询的指令数据建构</vt:lpstr>
      <vt:lpstr>ShareGPT</vt:lpstr>
      <vt:lpstr>微调指令数据构建方法</vt:lpstr>
      <vt:lpstr>大模型驱动的合成数据构造</vt:lpstr>
      <vt:lpstr>Self-Instruct</vt:lpstr>
      <vt:lpstr>Self-Instruct – Task Instruction Generation</vt:lpstr>
      <vt:lpstr>Self-Instruct – Task Type Classification</vt:lpstr>
      <vt:lpstr>Self-Instruct – Instance Generation</vt:lpstr>
      <vt:lpstr>Self-Instruct – Instance Generation</vt:lpstr>
      <vt:lpstr>Evol-Instruct：指令演化的方法</vt:lpstr>
      <vt:lpstr>场景驱动的合成数据建构</vt:lpstr>
      <vt:lpstr>UltraChat 的场景设置</vt:lpstr>
      <vt:lpstr>指令微调的实验性分析</vt:lpstr>
      <vt:lpstr>指令微调的实验性分析</vt:lpstr>
      <vt:lpstr>目录</vt:lpstr>
      <vt:lpstr>微调数据 Less is More</vt:lpstr>
      <vt:lpstr>指令微调的数据选择</vt:lpstr>
      <vt:lpstr>手工设计评价指标</vt:lpstr>
      <vt:lpstr>模型自学习的数据选择方法</vt:lpstr>
      <vt:lpstr>模型自学习的数据选择方法</vt:lpstr>
      <vt:lpstr>模型自学习的数据选择方法</vt:lpstr>
      <vt:lpstr>模型自学习的数据选择方法</vt:lpstr>
      <vt:lpstr>迭代式的微调数据扩充方法</vt:lpstr>
      <vt:lpstr>训练专门评估指令复杂性和回复质量的模型</vt:lpstr>
      <vt:lpstr>数据样本意图识别</vt:lpstr>
      <vt:lpstr>指令意图标注</vt:lpstr>
      <vt:lpstr>数据质量的改进</vt:lpstr>
      <vt:lpstr>数据质量的改进</vt:lpstr>
      <vt:lpstr>开源大语言模型列表</vt:lpstr>
      <vt:lpstr>目录</vt:lpstr>
      <vt:lpstr>全量微调模型</vt:lpstr>
      <vt:lpstr>增量微调</vt:lpstr>
      <vt:lpstr>增量微调</vt:lpstr>
      <vt:lpstr>重参数化</vt:lpstr>
      <vt:lpstr>重参数化</vt:lpstr>
      <vt:lpstr>重参数化</vt:lpstr>
      <vt:lpstr>软微调/前缀微调</vt:lpstr>
      <vt:lpstr>软微调/前缀微调</vt:lpstr>
      <vt:lpstr>目录</vt:lpstr>
      <vt:lpstr>智慧医疗</vt:lpstr>
      <vt:lpstr>医疗大模型的发展趋势</vt:lpstr>
      <vt:lpstr>大模型驱动的医疗健康场景赋能</vt:lpstr>
      <vt:lpstr>基于语言大模型的智慧问诊</vt:lpstr>
      <vt:lpstr>DISC-MedLLM的优势</vt:lpstr>
      <vt:lpstr>DISC-Med-SFT-ext 概览</vt:lpstr>
      <vt:lpstr>重构AI医患对话</vt:lpstr>
      <vt:lpstr>知识图谱问答对</vt:lpstr>
      <vt:lpstr>行为偏好数据集 – 人类价值对齐</vt:lpstr>
      <vt:lpstr>两阶段健康医疗大模型微调方法</vt:lpstr>
      <vt:lpstr>实验设置</vt:lpstr>
      <vt:lpstr>实验结果——单轮QA</vt:lpstr>
      <vt:lpstr>实验结果——多轮对话（CMB-Clin）</vt:lpstr>
      <vt:lpstr>DISC-MedLLM：一个中文医疗健康个人助手</vt:lpstr>
      <vt:lpstr>任务介绍-现存问题</vt:lpstr>
      <vt:lpstr>任务介绍-例子</vt:lpstr>
      <vt:lpstr>任务介绍-医疗场景模拟</vt:lpstr>
      <vt:lpstr>仿真环境-总体流程</vt:lpstr>
      <vt:lpstr>仿真环境-数据支持&amp;场景准备</vt:lpstr>
      <vt:lpstr>仿真环境-对话模拟</vt:lpstr>
      <vt:lpstr>实验结果-总体结果</vt:lpstr>
      <vt:lpstr>实验结果-用户&amp;专家评估</vt:lpstr>
      <vt:lpstr>实验结果-进一步分析:患者模拟的拟真性</vt:lpstr>
      <vt:lpstr>实验结果-进一步分析:患者模拟对导诊结果的影响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zhongyu</dc:creator>
  <cp:lastModifiedBy>assassin chenwei</cp:lastModifiedBy>
  <cp:revision>2391</cp:revision>
  <cp:lastPrinted>2025-05-08T10:20:09Z</cp:lastPrinted>
  <dcterms:created xsi:type="dcterms:W3CDTF">2025-05-08T10:20:09Z</dcterms:created>
  <dcterms:modified xsi:type="dcterms:W3CDTF">2025-05-08T10:39:21Z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3498EE914D83B34659851C68A54A8FF8_42</vt:lpwstr>
  </property>
  <property fmtid="{D5CDD505-2E9C-101B-9397-08002B2CF9AE}" pid="3" name="KSOProductBuildVer">
    <vt:lpwstr>2052-7.2.2.8955</vt:lpwstr>
  </property>
</Properties>
</file>